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4.xml" ContentType="application/vnd.openxmlformats-officedocument.presentationml.tags+xml"/>
  <Override PartName="/ppt/notesSlides/notesSlide15.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16.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7.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18.xml" ContentType="application/vnd.openxmlformats-officedocument.presentationml.notesSlide+xml"/>
  <Override PartName="/ppt/tags/tag72.xml" ContentType="application/vnd.openxmlformats-officedocument.presentationml.tags+xml"/>
  <Override PartName="/ppt/notesSlides/notesSlide19.xml" ContentType="application/vnd.openxmlformats-officedocument.presentationml.notesSlide+xml"/>
  <Override PartName="/ppt/tags/tag73.xml" ContentType="application/vnd.openxmlformats-officedocument.presentationml.tags+xml"/>
  <Override PartName="/ppt/notesSlides/notesSlide20.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77.xml" ContentType="application/vnd.openxmlformats-officedocument.presentationml.tags+xml"/>
  <Override PartName="/ppt/notesSlides/notesSlide24.xml" ContentType="application/vnd.openxmlformats-officedocument.presentationml.notesSlide+xml"/>
  <Override PartName="/ppt/tags/tag7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6"/>
  </p:notesMasterIdLst>
  <p:sldIdLst>
    <p:sldId id="257" r:id="rId3"/>
    <p:sldId id="287" r:id="rId4"/>
    <p:sldId id="288" r:id="rId5"/>
    <p:sldId id="289" r:id="rId6"/>
    <p:sldId id="290" r:id="rId7"/>
    <p:sldId id="292" r:id="rId8"/>
    <p:sldId id="293" r:id="rId9"/>
    <p:sldId id="295" r:id="rId10"/>
    <p:sldId id="296" r:id="rId11"/>
    <p:sldId id="301" r:id="rId12"/>
    <p:sldId id="297" r:id="rId13"/>
    <p:sldId id="298" r:id="rId14"/>
    <p:sldId id="325" r:id="rId15"/>
    <p:sldId id="270" r:id="rId16"/>
    <p:sldId id="316" r:id="rId17"/>
    <p:sldId id="317" r:id="rId18"/>
    <p:sldId id="318" r:id="rId19"/>
    <p:sldId id="319" r:id="rId20"/>
    <p:sldId id="320" r:id="rId21"/>
    <p:sldId id="321" r:id="rId22"/>
    <p:sldId id="322" r:id="rId23"/>
    <p:sldId id="323" r:id="rId24"/>
    <p:sldId id="312" r:id="rId25"/>
    <p:sldId id="313" r:id="rId26"/>
    <p:sldId id="324" r:id="rId27"/>
    <p:sldId id="328" r:id="rId28"/>
    <p:sldId id="326" r:id="rId29"/>
    <p:sldId id="327" r:id="rId30"/>
    <p:sldId id="329" r:id="rId31"/>
    <p:sldId id="281" r:id="rId32"/>
    <p:sldId id="274" r:id="rId33"/>
    <p:sldId id="275" r:id="rId34"/>
    <p:sldId id="277" r:id="rId35"/>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FFFFFF"/>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0" autoAdjust="0"/>
    <p:restoredTop sz="93826" autoAdjust="0"/>
  </p:normalViewPr>
  <p:slideViewPr>
    <p:cSldViewPr snapToGrid="0" showGuides="1">
      <p:cViewPr varScale="1">
        <p:scale>
          <a:sx n="67" d="100"/>
          <a:sy n="67" d="100"/>
        </p:scale>
        <p:origin x="664" y="5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2024/4/29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p:cNvSpPr>
          <p:nvPr>
            <p:ph type="sldImg"/>
          </p:nvPr>
        </p:nvSpPr>
        <p:spPr/>
      </p:sp>
      <p:sp>
        <p:nvSpPr>
          <p:cNvPr id="25602" name="文本占位符 2"/>
          <p:cNvSpPr>
            <a:spLocks noGrp="1"/>
          </p:cNvSpPr>
          <p:nvPr>
            <p:ph type="body"/>
          </p:nvPr>
        </p:nvSpPr>
        <p:spPr/>
        <p:txBody>
          <a:bodyPr lIns="91440" tIns="45720" rIns="91440" bIns="45720" anchor="t"/>
          <a:lstStyle/>
          <a:p>
            <a:pPr lvl="0"/>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历史版本：</a:t>
            </a:r>
            <a:r>
              <a:rPr lang="en-US" altLang="zh-CN" dirty="0"/>
              <a:t>https://repo.anaconda.com/archive/</a:t>
            </a:r>
          </a:p>
          <a:p>
            <a:r>
              <a:rPr lang="en-US" altLang="zh-CN" dirty="0"/>
              <a:t>https://docs.anaconda.com/free/anaconda/allpkglists/</a:t>
            </a:r>
          </a:p>
          <a:p>
            <a:r>
              <a:rPr lang="en-US" altLang="zh-CN" dirty="0"/>
              <a:t>https://repo.anaconda.com/archive/</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p:cNvSpPr>
          <p:nvPr>
            <p:ph type="sldImg"/>
          </p:nvPr>
        </p:nvSpPr>
        <p:spPr/>
      </p:sp>
      <p:sp>
        <p:nvSpPr>
          <p:cNvPr id="25602"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ts val="2000"/>
              </a:lnSpc>
            </a:pP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2024/4/29</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2024/4/29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2024/4/29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FA90838-AAAD-4FC1-AA47-5F831EBFB123}" type="datetimeFigureOut">
              <a:rPr lang="zh-CN" altLang="en-US" smtClean="0"/>
              <a:t>2024/4/29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906E37-6BC2-4FD7-B772-CDFE40EB95D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FA90838-AAAD-4FC1-AA47-5F831EBFB123}" type="datetimeFigureOut">
              <a:rPr lang="zh-CN" altLang="en-US" smtClean="0"/>
              <a:t>2024/4/29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906E37-6BC2-4FD7-B772-CDFE40EB95D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FA90838-AAAD-4FC1-AA47-5F831EBFB123}" type="datetimeFigureOut">
              <a:rPr lang="zh-CN" altLang="en-US" smtClean="0"/>
              <a:t>2024/4/29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906E37-6BC2-4FD7-B772-CDFE40EB95D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FA90838-AAAD-4FC1-AA47-5F831EBFB123}" type="datetimeFigureOut">
              <a:rPr lang="zh-CN" altLang="en-US" smtClean="0"/>
              <a:t>2024/4/29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906E37-6BC2-4FD7-B772-CDFE40EB95D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FA90838-AAAD-4FC1-AA47-5F831EBFB123}" type="datetimeFigureOut">
              <a:rPr lang="zh-CN" altLang="en-US" smtClean="0"/>
              <a:t>2024/4/29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6906E37-6BC2-4FD7-B772-CDFE40EB95D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FA90838-AAAD-4FC1-AA47-5F831EBFB123}" type="datetimeFigureOut">
              <a:rPr lang="zh-CN" altLang="en-US" smtClean="0"/>
              <a:t>2024/4/29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6906E37-6BC2-4FD7-B772-CDFE40EB95D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A90838-AAAD-4FC1-AA47-5F831EBFB123}" type="datetimeFigureOut">
              <a:rPr lang="zh-CN" altLang="en-US" smtClean="0"/>
              <a:t>2024/4/29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6906E37-6BC2-4FD7-B772-CDFE40EB95D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FA90838-AAAD-4FC1-AA47-5F831EBFB123}" type="datetimeFigureOut">
              <a:rPr lang="zh-CN" altLang="en-US" smtClean="0"/>
              <a:t>2024/4/29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906E37-6BC2-4FD7-B772-CDFE40EB95D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2024/4/29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FA90838-AAAD-4FC1-AA47-5F831EBFB123}" type="datetimeFigureOut">
              <a:rPr lang="zh-CN" altLang="en-US" smtClean="0"/>
              <a:t>2024/4/29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906E37-6BC2-4FD7-B772-CDFE40EB95D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FA90838-AAAD-4FC1-AA47-5F831EBFB123}" type="datetimeFigureOut">
              <a:rPr lang="zh-CN" altLang="en-US" smtClean="0"/>
              <a:t>2024/4/29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906E37-6BC2-4FD7-B772-CDFE40EB95D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FA90838-AAAD-4FC1-AA47-5F831EBFB123}" type="datetimeFigureOut">
              <a:rPr lang="zh-CN" altLang="en-US" smtClean="0"/>
              <a:t>2024/4/29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906E37-6BC2-4FD7-B772-CDFE40EB95D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2024/4/29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2024/4/29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2024/4/29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2024/4/29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2024/4/29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2024/4/29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2024/4/29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2024/4/29</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A90838-AAAD-4FC1-AA47-5F831EBFB123}" type="datetimeFigureOut">
              <a:rPr lang="zh-CN" altLang="en-US" smtClean="0"/>
              <a:t>2024/4/29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906E37-6BC2-4FD7-B772-CDFE40EB95D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64.xml"/><Relationship Id="rId5" Type="http://schemas.openxmlformats.org/officeDocument/2006/relationships/image" Target="../media/image15.png"/><Relationship Id="rId4" Type="http://schemas.openxmlformats.org/officeDocument/2006/relationships/hyperlink" Target="https://docs.conda.io/en/latest/miniconda.html"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69.xml"/><Relationship Id="rId7" Type="http://schemas.openxmlformats.org/officeDocument/2006/relationships/image" Target="../media/image19.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18.png"/><Relationship Id="rId5" Type="http://schemas.openxmlformats.org/officeDocument/2006/relationships/notesSlide" Target="../notesSlides/notesSlide17.xml"/><Relationship Id="rId4"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3.xml"/><Relationship Id="rId1" Type="http://schemas.openxmlformats.org/officeDocument/2006/relationships/tags" Target="../tags/tag7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7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7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7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75.xml"/><Relationship Id="rId1" Type="http://schemas.openxmlformats.org/officeDocument/2006/relationships/tags" Target="../tags/tag74.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hyperlink" Target="https://www.jetbrains.com/pycharm/download/#section=windows" TargetMode="External"/><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7" name="Picture 4"/>
          <p:cNvPicPr>
            <a:picLocks noChangeAspect="1"/>
          </p:cNvPicPr>
          <p:nvPr/>
        </p:nvPicPr>
        <p:blipFill>
          <a:blip r:embed="rId3"/>
          <a:stretch>
            <a:fillRect/>
          </a:stretch>
        </p:blipFill>
        <p:spPr>
          <a:xfrm>
            <a:off x="10698163" y="0"/>
            <a:ext cx="1282700" cy="1282700"/>
          </a:xfrm>
          <a:prstGeom prst="rect">
            <a:avLst/>
          </a:prstGeom>
          <a:noFill/>
          <a:ln w="9525">
            <a:noFill/>
          </a:ln>
        </p:spPr>
      </p:pic>
      <p:sp>
        <p:nvSpPr>
          <p:cNvPr id="2" name="文本框 1"/>
          <p:cNvSpPr txBox="1"/>
          <p:nvPr/>
        </p:nvSpPr>
        <p:spPr>
          <a:xfrm>
            <a:off x="754656" y="2336690"/>
            <a:ext cx="10682687" cy="1236722"/>
          </a:xfrm>
          <a:prstGeom prst="rect">
            <a:avLst/>
          </a:prstGeom>
          <a:noFill/>
        </p:spPr>
        <p:txBody>
          <a:bodyPr wrap="square" rtlCol="0" anchor="t">
            <a:noAutofit/>
          </a:bodyPr>
          <a:lstStyle/>
          <a:p>
            <a:pPr algn="ctr"/>
            <a:r>
              <a:rPr lang="zh-CN" altLang="en-US" sz="5400" dirty="0">
                <a:latin typeface="华文中宋" panose="02010600040101010101" charset="-122"/>
                <a:ea typeface="华文中宋" panose="02010600040101010101" charset="-122"/>
                <a:cs typeface="华文中宋" panose="02010600040101010101" charset="-122"/>
              </a:rPr>
              <a:t>华为昇腾全栈A</a:t>
            </a:r>
            <a:r>
              <a:rPr lang="en-US" altLang="zh-CN" sz="5400" dirty="0">
                <a:latin typeface="华文中宋" panose="02010600040101010101" charset="-122"/>
                <a:ea typeface="华文中宋" panose="02010600040101010101" charset="-122"/>
                <a:cs typeface="华文中宋" panose="02010600040101010101" charset="-122"/>
              </a:rPr>
              <a:t>I</a:t>
            </a:r>
            <a:r>
              <a:rPr lang="zh-CN" altLang="en-US" sz="5400" dirty="0">
                <a:latin typeface="华文中宋" panose="02010600040101010101" charset="-122"/>
                <a:ea typeface="华文中宋" panose="02010600040101010101" charset="-122"/>
                <a:cs typeface="华文中宋" panose="02010600040101010101" charset="-122"/>
              </a:rPr>
              <a:t>软硬件平台</a:t>
            </a:r>
          </a:p>
          <a:p>
            <a:pPr algn="ctr"/>
            <a:endParaRPr lang="zh-CN" altLang="en-US" sz="4400" dirty="0">
              <a:latin typeface="华文中宋" panose="02010600040101010101" charset="-122"/>
              <a:ea typeface="华文中宋" panose="02010600040101010101" charset="-122"/>
              <a:sym typeface="+mn-ea"/>
            </a:endParaRPr>
          </a:p>
        </p:txBody>
      </p:sp>
      <p:sp>
        <p:nvSpPr>
          <p:cNvPr id="3" name="文本框 2"/>
          <p:cNvSpPr txBox="1"/>
          <p:nvPr/>
        </p:nvSpPr>
        <p:spPr>
          <a:xfrm>
            <a:off x="9991725" y="5564624"/>
            <a:ext cx="2905125" cy="400110"/>
          </a:xfrm>
          <a:prstGeom prst="rect">
            <a:avLst/>
          </a:prstGeom>
          <a:noFill/>
        </p:spPr>
        <p:txBody>
          <a:bodyPr wrap="square" rtlCol="0">
            <a:spAutoFit/>
          </a:bodyPr>
          <a:lstStyle/>
          <a:p>
            <a:r>
              <a:rPr lang="en-US" altLang="zh-CN" sz="2000" b="1" dirty="0"/>
              <a:t>2024.4.29</a:t>
            </a:r>
            <a:endParaRPr lang="zh-CN" altLang="en-US" sz="2000" b="1"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713175"/>
            <a:ext cx="10969200" cy="705600"/>
          </a:xfrm>
        </p:spPr>
        <p:txBody>
          <a:bodyPr>
            <a:noAutofit/>
          </a:bodyPr>
          <a:lstStyle/>
          <a:p>
            <a:r>
              <a:rPr lang="zh-CN" altLang="en-US" sz="2800" b="1" dirty="0">
                <a:solidFill>
                  <a:schemeClr val="tx1"/>
                </a:solidFill>
              </a:rPr>
              <a:t>CANN是基于以下核心思想而设计：</a:t>
            </a:r>
            <a:br>
              <a:rPr lang="en-US" altLang="zh-CN" sz="2800" b="1" dirty="0">
                <a:solidFill>
                  <a:schemeClr val="tx1"/>
                </a:solidFill>
              </a:rPr>
            </a:br>
            <a:endParaRPr lang="zh-CN" altLang="en-US" sz="2800" dirty="0"/>
          </a:p>
        </p:txBody>
      </p:sp>
      <p:sp>
        <p:nvSpPr>
          <p:cNvPr id="3" name="内容占位符 2"/>
          <p:cNvSpPr>
            <a:spLocks noGrp="1"/>
          </p:cNvSpPr>
          <p:nvPr>
            <p:ph idx="1"/>
          </p:nvPr>
        </p:nvSpPr>
        <p:spPr/>
        <p:txBody>
          <a:bodyPr/>
          <a:lstStyle/>
          <a:p>
            <a:r>
              <a:rPr lang="zh-CN" altLang="en-US" sz="2400" dirty="0">
                <a:solidFill>
                  <a:schemeClr val="tx1"/>
                </a:solidFill>
              </a:rPr>
              <a:t>支持端边云全场景协同，支持超过10种设备形态、EMUI、Andriod、openEuler、UOS、Ubuntu、Debian、Suse等超过14种操作系统和多种Al计算框架。对于上层应用，无需关注关注操作系统的变化和硬件的演进。</a:t>
            </a:r>
          </a:p>
          <a:p>
            <a:r>
              <a:rPr lang="zh-CN" altLang="en-US" sz="2400" dirty="0">
                <a:solidFill>
                  <a:schemeClr val="tx1"/>
                </a:solidFill>
              </a:rPr>
              <a:t>支持多种计算架构和计算框架，一套体系支持CPU、NPU等架构和多种Al计算框架。</a:t>
            </a:r>
          </a:p>
          <a:p>
            <a:r>
              <a:rPr lang="zh-CN" altLang="en-US" sz="2400" dirty="0">
                <a:solidFill>
                  <a:schemeClr val="tx1"/>
                </a:solidFill>
              </a:rPr>
              <a:t>支持向后兼容和演进，向后兼容是为了保护开发者的已有开发投资。</a:t>
            </a:r>
          </a:p>
          <a:p>
            <a:r>
              <a:rPr lang="zh-CN" altLang="en-US" sz="2400" dirty="0">
                <a:solidFill>
                  <a:schemeClr val="tx1"/>
                </a:solidFill>
              </a:rPr>
              <a:t>平台还有极强的伸缩性和适应性，适应不同的算力和内存的变化。</a:t>
            </a:r>
          </a:p>
          <a:p>
            <a:endParaRPr lang="zh-CN" altLang="en-US" dirty="0"/>
          </a:p>
        </p:txBody>
      </p:sp>
      <p:sp>
        <p:nvSpPr>
          <p:cNvPr id="4" name="文本框 3"/>
          <p:cNvSpPr txBox="1"/>
          <p:nvPr/>
        </p:nvSpPr>
        <p:spPr>
          <a:xfrm>
            <a:off x="436350" y="5683160"/>
            <a:ext cx="11141250" cy="923330"/>
          </a:xfrm>
          <a:prstGeom prst="rect">
            <a:avLst/>
          </a:prstGeom>
          <a:noFill/>
        </p:spPr>
        <p:txBody>
          <a:bodyPr wrap="square" rtlCol="0">
            <a:spAutoFit/>
          </a:bodyPr>
          <a:lstStyle/>
          <a:p>
            <a:r>
              <a:rPr lang="zh-CN" altLang="en-US" dirty="0">
                <a:solidFill>
                  <a:srgbClr val="FF0000"/>
                </a:solidFill>
              </a:rPr>
              <a:t>CANN不仅仅是一个简单的软件平台，首先它是一个开发体系，包含了编程语言，编译及调试工具和编程模型，创造了基于异腾系列处理器的一个编程的框架，未来将持续演进。</a:t>
            </a:r>
          </a:p>
          <a:p>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err="1"/>
              <a:t>MindSpore</a:t>
            </a:r>
            <a:r>
              <a:rPr lang="zh-CN" altLang="en-US" sz="2800" dirty="0"/>
              <a:t>支持全场景</a:t>
            </a:r>
            <a:r>
              <a:rPr lang="en-US" altLang="zh-CN" sz="2800" dirty="0"/>
              <a:t>AI</a:t>
            </a:r>
            <a:r>
              <a:rPr lang="zh-CN" altLang="en-US" sz="2800" dirty="0"/>
              <a:t>计算框架</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8400" y="1451704"/>
            <a:ext cx="11266547" cy="4244246"/>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基于昇腾</a:t>
            </a:r>
            <a:r>
              <a:rPr lang="en-US" altLang="zh-CN" sz="2800" dirty="0"/>
              <a:t>310</a:t>
            </a:r>
            <a:r>
              <a:rPr lang="zh-CN" altLang="en-US" sz="2800" dirty="0"/>
              <a:t>的</a:t>
            </a:r>
            <a:r>
              <a:rPr lang="en-US" altLang="zh-CN" sz="2800" dirty="0"/>
              <a:t>Atlas</a:t>
            </a:r>
            <a:r>
              <a:rPr lang="zh-CN" altLang="en-US" sz="2800" dirty="0"/>
              <a:t>产品在行业广泛应用</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8784" y="2102751"/>
            <a:ext cx="11314432" cy="3155049"/>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03826" y="1505788"/>
            <a:ext cx="8984347" cy="38464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err="1">
                <a:latin typeface="微软雅黑" panose="020B0503020204020204" charset="-122"/>
                <a:ea typeface="微软雅黑" panose="020B0503020204020204" charset="-122"/>
              </a:rPr>
              <a:t>Miniconda</a:t>
            </a:r>
            <a:r>
              <a:rPr lang="en-US" altLang="zh-CN" sz="3600" b="1" dirty="0">
                <a:latin typeface="微软雅黑" panose="020B0503020204020204" charset="-122"/>
                <a:ea typeface="微软雅黑" panose="020B0503020204020204" charset="-122"/>
              </a:rPr>
              <a:t>/Anaconda</a:t>
            </a:r>
          </a:p>
        </p:txBody>
      </p:sp>
      <p:sp>
        <p:nvSpPr>
          <p:cNvPr id="3" name="内容占位符 2"/>
          <p:cNvSpPr>
            <a:spLocks noGrp="1"/>
          </p:cNvSpPr>
          <p:nvPr>
            <p:ph idx="1"/>
          </p:nvPr>
        </p:nvSpPr>
        <p:spPr/>
        <p:txBody>
          <a:bodyPr/>
          <a:lstStyle/>
          <a:p>
            <a:pPr>
              <a:lnSpc>
                <a:spcPct val="150000"/>
              </a:lnSpc>
            </a:pPr>
            <a:r>
              <a:rPr lang="zh-CN" altLang="en-US" sz="2400" dirty="0">
                <a:latin typeface="华文中宋" panose="02010600040101010101" charset="-122"/>
                <a:ea typeface="华文中宋" panose="02010600040101010101" charset="-122"/>
              </a:rPr>
              <a:t>Conda</a:t>
            </a:r>
            <a:r>
              <a:rPr lang="en-US" altLang="zh-CN" sz="2400" dirty="0">
                <a:latin typeface="华文中宋" panose="02010600040101010101" charset="-122"/>
                <a:ea typeface="华文中宋" panose="02010600040101010101" charset="-122"/>
              </a:rPr>
              <a:t> </a:t>
            </a:r>
            <a:r>
              <a:rPr lang="zh-CN" altLang="en-US" sz="2400" dirty="0">
                <a:latin typeface="华文中宋" panose="02010600040101010101" charset="-122"/>
                <a:ea typeface="华文中宋" panose="02010600040101010101" charset="-122"/>
              </a:rPr>
              <a:t>是一个开源的软件包管理系统和环境管理系统，用于安装多个版本的软件包及其依赖关系，并在它们之间轻松切换。</a:t>
            </a:r>
          </a:p>
          <a:p>
            <a:pPr>
              <a:lnSpc>
                <a:spcPct val="150000"/>
              </a:lnSpc>
            </a:pPr>
            <a:r>
              <a:rPr lang="zh-CN" altLang="en-US" sz="2400" dirty="0">
                <a:latin typeface="华文中宋" panose="02010600040101010101" charset="-122"/>
                <a:ea typeface="华文中宋" panose="02010600040101010101" charset="-122"/>
              </a:rPr>
              <a:t>Conda 是为 Python 程序创建的，适用于 Linux，OSX 和Windows，也可以打包和分发其他软件。</a:t>
            </a:r>
          </a:p>
          <a:p>
            <a:pPr>
              <a:lnSpc>
                <a:spcPct val="150000"/>
              </a:lnSpc>
            </a:pPr>
            <a:r>
              <a:rPr lang="zh-CN" altLang="en-US" sz="2400" dirty="0">
                <a:latin typeface="华文中宋" panose="02010600040101010101" charset="-122"/>
                <a:ea typeface="华文中宋" panose="02010600040101010101" charset="-122"/>
              </a:rPr>
              <a:t>最流行的 Python 环境管理工具。</a:t>
            </a:r>
          </a:p>
        </p:txBody>
      </p:sp>
      <p:sp>
        <p:nvSpPr>
          <p:cNvPr id="5" name="文本框 4"/>
          <p:cNvSpPr txBox="1"/>
          <p:nvPr/>
        </p:nvSpPr>
        <p:spPr>
          <a:xfrm>
            <a:off x="1743075" y="5161300"/>
            <a:ext cx="8705850" cy="1422825"/>
          </a:xfrm>
          <a:prstGeom prst="rect">
            <a:avLst/>
          </a:prstGeom>
          <a:noFill/>
        </p:spPr>
        <p:txBody>
          <a:bodyPr wrap="square">
            <a:spAutoFit/>
          </a:bodyPr>
          <a:lstStyle/>
          <a:p>
            <a:pPr algn="just">
              <a:lnSpc>
                <a:spcPct val="150000"/>
              </a:lnSpc>
            </a:pPr>
            <a:r>
              <a:rPr lang="zh-CN" altLang="zh-CN" sz="2000" kern="100" dirty="0">
                <a:solidFill>
                  <a:srgbClr val="FF0000"/>
                </a:solidFill>
                <a:effectLst/>
                <a:latin typeface="华文中宋" panose="02010600040101010101" charset="-122"/>
                <a:ea typeface="华文中宋" panose="02010600040101010101" charset="-122"/>
                <a:cs typeface="Times New Roman" panose="02020603050405020304" pitchFamily="18" charset="0"/>
              </a:rPr>
              <a:t>总之，</a:t>
            </a:r>
            <a:r>
              <a:rPr lang="en-US" altLang="zh-CN" sz="2000" kern="100" dirty="0">
                <a:solidFill>
                  <a:srgbClr val="FF0000"/>
                </a:solidFill>
                <a:effectLst/>
                <a:latin typeface="华文中宋" panose="02010600040101010101" charset="-122"/>
                <a:ea typeface="华文中宋" panose="02010600040101010101" charset="-122"/>
                <a:cs typeface="Times New Roman" panose="02020603050405020304" pitchFamily="18" charset="0"/>
              </a:rPr>
              <a:t>Anaconda</a:t>
            </a:r>
            <a:r>
              <a:rPr lang="zh-CN" altLang="zh-CN" sz="2000" kern="100" dirty="0">
                <a:solidFill>
                  <a:srgbClr val="FF0000"/>
                </a:solidFill>
                <a:effectLst/>
                <a:latin typeface="华文中宋" panose="02010600040101010101" charset="-122"/>
                <a:ea typeface="华文中宋" panose="02010600040101010101" charset="-122"/>
                <a:cs typeface="Times New Roman" panose="02020603050405020304" pitchFamily="18" charset="0"/>
              </a:rPr>
              <a:t>是一个非常强大的</a:t>
            </a:r>
            <a:r>
              <a:rPr lang="en-US" altLang="zh-CN" sz="2000" kern="100" dirty="0">
                <a:solidFill>
                  <a:srgbClr val="FF0000"/>
                </a:solidFill>
                <a:effectLst/>
                <a:latin typeface="华文中宋" panose="02010600040101010101" charset="-122"/>
                <a:ea typeface="华文中宋" panose="02010600040101010101" charset="-122"/>
                <a:cs typeface="Times New Roman" panose="02020603050405020304" pitchFamily="18" charset="0"/>
              </a:rPr>
              <a:t>Python</a:t>
            </a:r>
            <a:r>
              <a:rPr lang="zh-CN" altLang="zh-CN" sz="2000" kern="100" dirty="0">
                <a:solidFill>
                  <a:srgbClr val="FF0000"/>
                </a:solidFill>
                <a:effectLst/>
                <a:latin typeface="华文中宋" panose="02010600040101010101" charset="-122"/>
                <a:ea typeface="华文中宋" panose="02010600040101010101" charset="-122"/>
                <a:cs typeface="Times New Roman" panose="02020603050405020304" pitchFamily="18" charset="0"/>
              </a:rPr>
              <a:t>发行版，它能够大大简化</a:t>
            </a:r>
            <a:r>
              <a:rPr lang="en-US" altLang="zh-CN" sz="2000" kern="100" dirty="0">
                <a:solidFill>
                  <a:srgbClr val="FF0000"/>
                </a:solidFill>
                <a:effectLst/>
                <a:latin typeface="华文中宋" panose="02010600040101010101" charset="-122"/>
                <a:ea typeface="华文中宋" panose="02010600040101010101" charset="-122"/>
                <a:cs typeface="Times New Roman" panose="02020603050405020304" pitchFamily="18" charset="0"/>
              </a:rPr>
              <a:t>Python</a:t>
            </a:r>
            <a:r>
              <a:rPr lang="zh-CN" altLang="zh-CN" sz="2000" kern="100" dirty="0">
                <a:solidFill>
                  <a:srgbClr val="FF0000"/>
                </a:solidFill>
                <a:effectLst/>
                <a:latin typeface="华文中宋" panose="02010600040101010101" charset="-122"/>
                <a:ea typeface="华文中宋" panose="02010600040101010101" charset="-122"/>
                <a:cs typeface="Times New Roman" panose="02020603050405020304" pitchFamily="18" charset="0"/>
              </a:rPr>
              <a:t>的安装和管理，提高开发者的工作效率。对于数据科学工作者来说，</a:t>
            </a:r>
            <a:r>
              <a:rPr lang="en-US" altLang="zh-CN" sz="2000" kern="100" dirty="0">
                <a:solidFill>
                  <a:srgbClr val="FF0000"/>
                </a:solidFill>
                <a:effectLst/>
                <a:latin typeface="华文中宋" panose="02010600040101010101" charset="-122"/>
                <a:ea typeface="华文中宋" panose="02010600040101010101" charset="-122"/>
                <a:cs typeface="Times New Roman" panose="02020603050405020304" pitchFamily="18" charset="0"/>
              </a:rPr>
              <a:t>Anaconda</a:t>
            </a:r>
            <a:r>
              <a:rPr lang="zh-CN" altLang="zh-CN" sz="2000" kern="100" dirty="0">
                <a:solidFill>
                  <a:srgbClr val="FF0000"/>
                </a:solidFill>
                <a:effectLst/>
                <a:latin typeface="华文中宋" panose="02010600040101010101" charset="-122"/>
                <a:ea typeface="华文中宋" panose="02010600040101010101" charset="-122"/>
                <a:cs typeface="Times New Roman" panose="02020603050405020304" pitchFamily="18" charset="0"/>
              </a:rPr>
              <a:t>更是必不可少的工具之一。</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华文中宋" panose="02010600040101010101" charset="-122"/>
                <a:ea typeface="华文中宋" panose="02010600040101010101" charset="-122"/>
              </a:rPr>
              <a:t>安装</a:t>
            </a:r>
            <a:r>
              <a:rPr lang="en-US" altLang="zh-CN" sz="3600" dirty="0">
                <a:latin typeface="华文中宋" panose="02010600040101010101" charset="-122"/>
                <a:ea typeface="华文中宋" panose="02010600040101010101" charset="-122"/>
              </a:rPr>
              <a:t>Anaconda/</a:t>
            </a:r>
            <a:r>
              <a:rPr lang="en-US" altLang="zh-CN" sz="3600" dirty="0" err="1">
                <a:latin typeface="华文中宋" panose="02010600040101010101" charset="-122"/>
                <a:ea typeface="华文中宋" panose="02010600040101010101" charset="-122"/>
              </a:rPr>
              <a:t>miniconda</a:t>
            </a:r>
            <a:endParaRPr lang="en-US" altLang="zh-CN" sz="3600" dirty="0">
              <a:latin typeface="华文中宋" panose="02010600040101010101" charset="-122"/>
              <a:ea typeface="华文中宋" panose="02010600040101010101" charset="-122"/>
            </a:endParaRPr>
          </a:p>
        </p:txBody>
      </p:sp>
      <p:sp>
        <p:nvSpPr>
          <p:cNvPr id="3" name="内容占位符 2"/>
          <p:cNvSpPr>
            <a:spLocks noGrp="1"/>
          </p:cNvSpPr>
          <p:nvPr>
            <p:ph idx="1"/>
          </p:nvPr>
        </p:nvSpPr>
        <p:spPr/>
        <p:txBody>
          <a:bodyPr/>
          <a:lstStyle/>
          <a:p>
            <a:r>
              <a:rPr lang="zh-CN" altLang="en-US" sz="2400" dirty="0"/>
              <a:t>下载地址：</a:t>
            </a:r>
            <a:r>
              <a:rPr lang="zh-CN" altLang="en-US" sz="2400" dirty="0">
                <a:hlinkClick r:id="rId4" action="ppaction://hlinkfile"/>
              </a:rPr>
              <a:t>https://docs.conda.io/en/latest/miniconda.html </a:t>
            </a:r>
            <a:endParaRPr lang="en-US" altLang="zh-CN" sz="2400" dirty="0">
              <a:hlinkClick r:id="rId4" action="ppaction://hlinkfile"/>
            </a:endParaRPr>
          </a:p>
          <a:p>
            <a:pPr marL="0" indent="0" algn="ctr">
              <a:buNone/>
            </a:pPr>
            <a:r>
              <a:rPr lang="en-US" altLang="zh-CN" sz="2400" dirty="0">
                <a:hlinkClick r:id="rId4" action="ppaction://hlinkfile"/>
              </a:rPr>
              <a:t>https://www.anaconda.com/</a:t>
            </a:r>
            <a:endParaRPr lang="zh-CN" altLang="en-US" sz="2400" dirty="0">
              <a:hlinkClick r:id="rId4" action="ppaction://hlinkfile"/>
            </a:endParaRPr>
          </a:p>
          <a:p>
            <a:r>
              <a:rPr lang="zh-CN" altLang="en-US" sz="2400" dirty="0"/>
              <a:t>选择适合自己操作系统的版本，这里选择的是</a:t>
            </a:r>
            <a:r>
              <a:rPr lang="en-US" altLang="zh-CN" sz="2400" dirty="0"/>
              <a:t>Windows64</a:t>
            </a:r>
            <a:r>
              <a:rPr lang="zh-CN" altLang="en-US" sz="2400" dirty="0"/>
              <a:t>位版本</a:t>
            </a:r>
          </a:p>
          <a:p>
            <a:endParaRPr lang="zh-CN" altLang="en-US" sz="2400" dirty="0"/>
          </a:p>
        </p:txBody>
      </p:sp>
      <p:pic>
        <p:nvPicPr>
          <p:cNvPr id="4" name="图片 3"/>
          <p:cNvPicPr>
            <a:picLocks noChangeAspect="1"/>
          </p:cNvPicPr>
          <p:nvPr>
            <p:custDataLst>
              <p:tags r:id="rId1"/>
            </p:custDataLst>
          </p:nvPr>
        </p:nvPicPr>
        <p:blipFill>
          <a:blip r:embed="rId5"/>
          <a:stretch>
            <a:fillRect/>
          </a:stretch>
        </p:blipFill>
        <p:spPr>
          <a:xfrm>
            <a:off x="1600200" y="3140710"/>
            <a:ext cx="8418830" cy="359697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custDataLst>
              <p:tags r:id="rId1"/>
            </p:custDataLst>
          </p:nvPr>
        </p:nvPicPr>
        <p:blipFill>
          <a:blip r:embed="rId5"/>
          <a:stretch>
            <a:fillRect/>
          </a:stretch>
        </p:blipFill>
        <p:spPr>
          <a:xfrm>
            <a:off x="1179196" y="1115060"/>
            <a:ext cx="4754880" cy="3695700"/>
          </a:xfrm>
          <a:prstGeom prst="rect">
            <a:avLst/>
          </a:prstGeom>
        </p:spPr>
      </p:pic>
      <p:pic>
        <p:nvPicPr>
          <p:cNvPr id="5" name="图片 4"/>
          <p:cNvPicPr>
            <a:picLocks noChangeAspect="1"/>
          </p:cNvPicPr>
          <p:nvPr>
            <p:custDataLst>
              <p:tags r:id="rId2"/>
            </p:custDataLst>
          </p:nvPr>
        </p:nvPicPr>
        <p:blipFill>
          <a:blip r:embed="rId6"/>
          <a:stretch>
            <a:fillRect/>
          </a:stretch>
        </p:blipFill>
        <p:spPr>
          <a:xfrm>
            <a:off x="6257925" y="1115060"/>
            <a:ext cx="4754880" cy="3695700"/>
          </a:xfrm>
          <a:prstGeom prst="rect">
            <a:avLst/>
          </a:prstGeom>
        </p:spPr>
      </p:pic>
      <p:sp>
        <p:nvSpPr>
          <p:cNvPr id="6" name="文本框 5"/>
          <p:cNvSpPr txBox="1"/>
          <p:nvPr/>
        </p:nvSpPr>
        <p:spPr>
          <a:xfrm>
            <a:off x="3297555" y="5092065"/>
            <a:ext cx="5596890"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rPr>
              <a:t>为本用户安装，并添加到环境变量</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华文中宋" panose="02010600040101010101" charset="-122"/>
                <a:ea typeface="华文中宋" panose="02010600040101010101" charset="-122"/>
              </a:rPr>
              <a:t>常用的</a:t>
            </a:r>
            <a:r>
              <a:rPr lang="en-US" altLang="zh-CN" sz="3600" dirty="0" err="1">
                <a:latin typeface="华文中宋" panose="02010600040101010101" charset="-122"/>
                <a:ea typeface="华文中宋" panose="02010600040101010101" charset="-122"/>
              </a:rPr>
              <a:t>conda</a:t>
            </a:r>
            <a:r>
              <a:rPr lang="zh-CN" altLang="en-US" sz="3600" dirty="0">
                <a:latin typeface="华文中宋" panose="02010600040101010101" charset="-122"/>
                <a:ea typeface="华文中宋" panose="02010600040101010101" charset="-122"/>
              </a:rPr>
              <a:t>命令</a:t>
            </a:r>
          </a:p>
        </p:txBody>
      </p:sp>
      <p:sp>
        <p:nvSpPr>
          <p:cNvPr id="3" name="内容占位符 2"/>
          <p:cNvSpPr>
            <a:spLocks noGrp="1"/>
          </p:cNvSpPr>
          <p:nvPr>
            <p:ph idx="1"/>
          </p:nvPr>
        </p:nvSpPr>
        <p:spPr>
          <a:xfrm>
            <a:off x="838200" y="1825625"/>
            <a:ext cx="10515600" cy="4862195"/>
          </a:xfrm>
        </p:spPr>
        <p:txBody>
          <a:bodyPr/>
          <a:lstStyle/>
          <a:p>
            <a:r>
              <a:rPr lang="zh-CN" altLang="en-US" sz="2400" b="1" dirty="0"/>
              <a:t>新建环境：conda create -n 环境名 python=</a:t>
            </a:r>
            <a:r>
              <a:rPr lang="en-US" altLang="zh-CN" sz="2400" b="1" dirty="0"/>
              <a:t>=3.9</a:t>
            </a:r>
            <a:endParaRPr lang="en-US" altLang="zh-CN" sz="2400" dirty="0"/>
          </a:p>
          <a:p>
            <a:pPr marL="0" indent="0">
              <a:buNone/>
            </a:pPr>
            <a:r>
              <a:rPr lang="zh-CN" altLang="en-US" sz="2400" dirty="0"/>
              <a:t>例如：conda create -n mindspore python=</a:t>
            </a:r>
            <a:r>
              <a:rPr lang="en-US" altLang="zh-CN" sz="2400" dirty="0"/>
              <a:t>=</a:t>
            </a:r>
            <a:r>
              <a:rPr lang="zh-CN" altLang="en-US" sz="2400" dirty="0"/>
              <a:t>3.9会创建一个名为</a:t>
            </a:r>
            <a:r>
              <a:rPr lang="en-US" altLang="zh-CN" sz="2400" dirty="0" err="1"/>
              <a:t>mindspore</a:t>
            </a:r>
            <a:r>
              <a:rPr lang="zh-CN" altLang="en-US" sz="2400" dirty="0"/>
              <a:t>的</a:t>
            </a:r>
            <a:r>
              <a:rPr lang="en-US" altLang="zh-CN" sz="2400" dirty="0"/>
              <a:t>python</a:t>
            </a:r>
            <a:r>
              <a:rPr lang="zh-CN" altLang="en-US" sz="2400" dirty="0"/>
              <a:t>环境</a:t>
            </a:r>
          </a:p>
          <a:p>
            <a:pPr marL="0" indent="0">
              <a:buNone/>
            </a:pPr>
            <a:endParaRPr lang="en-US" altLang="zh-CN" sz="2400" dirty="0"/>
          </a:p>
          <a:p>
            <a:r>
              <a:rPr lang="zh-CN" altLang="en-US" sz="2400" b="1" dirty="0"/>
              <a:t>激活环境：</a:t>
            </a:r>
            <a:r>
              <a:rPr lang="en-US" altLang="zh-CN" sz="2400" b="1" dirty="0" err="1"/>
              <a:t>conda</a:t>
            </a:r>
            <a:r>
              <a:rPr lang="en-US" altLang="zh-CN" sz="2400" b="1" dirty="0"/>
              <a:t> activate </a:t>
            </a:r>
            <a:r>
              <a:rPr lang="en-US" altLang="zh-CN" sz="2400" b="1" dirty="0" err="1"/>
              <a:t>环境名</a:t>
            </a:r>
            <a:endParaRPr lang="en-US" altLang="zh-CN" sz="2400" b="1" dirty="0"/>
          </a:p>
          <a:p>
            <a:pPr marL="0" indent="0">
              <a:buNone/>
            </a:pPr>
            <a:r>
              <a:rPr lang="zh-CN" altLang="en-US" sz="2400" dirty="0"/>
              <a:t>默认的</a:t>
            </a:r>
            <a:r>
              <a:rPr lang="en-US" altLang="zh-CN" sz="2400" dirty="0" err="1"/>
              <a:t>conda</a:t>
            </a:r>
            <a:r>
              <a:rPr lang="zh-CN" altLang="en-US" sz="2400" dirty="0"/>
              <a:t>环境是</a:t>
            </a:r>
            <a:r>
              <a:rPr lang="en-US" altLang="zh-CN" sz="2400" dirty="0"/>
              <a:t>base</a:t>
            </a:r>
            <a:r>
              <a:rPr lang="zh-CN" altLang="en-US" sz="2400" dirty="0"/>
              <a:t>，如图所示：</a:t>
            </a:r>
            <a:endParaRPr lang="en-US" altLang="zh-CN" sz="2400" dirty="0"/>
          </a:p>
          <a:p>
            <a:pPr marL="0" indent="0">
              <a:buNone/>
            </a:pPr>
            <a:r>
              <a:rPr lang="zh-CN" altLang="en-US" sz="2400" dirty="0"/>
              <a:t>使用</a:t>
            </a:r>
            <a:r>
              <a:rPr lang="en-US" altLang="zh-CN" sz="2400" dirty="0" err="1">
                <a:sym typeface="+mn-ea"/>
              </a:rPr>
              <a:t>conda</a:t>
            </a:r>
            <a:r>
              <a:rPr lang="en-US" altLang="zh-CN" sz="2400" dirty="0">
                <a:sym typeface="+mn-ea"/>
              </a:rPr>
              <a:t> activate </a:t>
            </a:r>
            <a:r>
              <a:rPr lang="en-US" altLang="zh-CN" sz="2400" dirty="0" err="1">
                <a:sym typeface="+mn-ea"/>
              </a:rPr>
              <a:t>mindspore</a:t>
            </a:r>
            <a:r>
              <a:rPr lang="zh-CN" altLang="en-US" sz="2400" dirty="0">
                <a:sym typeface="+mn-ea"/>
              </a:rPr>
              <a:t>可以切换到刚刚创建的</a:t>
            </a:r>
            <a:r>
              <a:rPr lang="en-US" altLang="zh-CN" sz="2400" dirty="0">
                <a:sym typeface="+mn-ea"/>
              </a:rPr>
              <a:t>python3.9</a:t>
            </a:r>
            <a:r>
              <a:rPr lang="zh-CN" altLang="en-US" sz="2400" dirty="0">
                <a:sym typeface="+mn-ea"/>
              </a:rPr>
              <a:t>环境</a:t>
            </a:r>
          </a:p>
          <a:p>
            <a:pPr marL="0" indent="0">
              <a:buNone/>
            </a:pPr>
            <a:endParaRPr lang="zh-CN" altLang="en-US" sz="2400" dirty="0">
              <a:sym typeface="+mn-ea"/>
            </a:endParaRPr>
          </a:p>
        </p:txBody>
      </p:sp>
      <p:pic>
        <p:nvPicPr>
          <p:cNvPr id="4" name="图片 3"/>
          <p:cNvPicPr>
            <a:picLocks noChangeAspect="1"/>
          </p:cNvPicPr>
          <p:nvPr>
            <p:custDataLst>
              <p:tags r:id="rId1"/>
            </p:custDataLst>
          </p:nvPr>
        </p:nvPicPr>
        <p:blipFill>
          <a:blip r:embed="rId6"/>
          <a:stretch>
            <a:fillRect/>
          </a:stretch>
        </p:blipFill>
        <p:spPr>
          <a:xfrm>
            <a:off x="5898515" y="3993515"/>
            <a:ext cx="2729865" cy="337820"/>
          </a:xfrm>
          <a:prstGeom prst="rect">
            <a:avLst/>
          </a:prstGeom>
        </p:spPr>
      </p:pic>
      <p:pic>
        <p:nvPicPr>
          <p:cNvPr id="5" name="图片 4"/>
          <p:cNvPicPr>
            <a:picLocks noChangeAspect="1"/>
          </p:cNvPicPr>
          <p:nvPr>
            <p:custDataLst>
              <p:tags r:id="rId2"/>
            </p:custDataLst>
          </p:nvPr>
        </p:nvPicPr>
        <p:blipFill>
          <a:blip r:embed="rId7"/>
          <a:srcRect r="117" b="53049"/>
          <a:stretch>
            <a:fillRect/>
          </a:stretch>
        </p:blipFill>
        <p:spPr>
          <a:xfrm>
            <a:off x="1035685" y="4863465"/>
            <a:ext cx="4353560" cy="293370"/>
          </a:xfrm>
          <a:prstGeom prst="rect">
            <a:avLst/>
          </a:prstGeom>
        </p:spPr>
      </p:pic>
      <p:pic>
        <p:nvPicPr>
          <p:cNvPr id="6" name="图片 5"/>
          <p:cNvPicPr>
            <a:picLocks noChangeAspect="1"/>
          </p:cNvPicPr>
          <p:nvPr>
            <p:custDataLst>
              <p:tags r:id="rId3"/>
            </p:custDataLst>
          </p:nvPr>
        </p:nvPicPr>
        <p:blipFill>
          <a:blip r:embed="rId8"/>
          <a:stretch>
            <a:fillRect/>
          </a:stretch>
        </p:blipFill>
        <p:spPr>
          <a:xfrm>
            <a:off x="1035685" y="5321300"/>
            <a:ext cx="7490460" cy="8305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华文中宋" panose="02010600040101010101" charset="-122"/>
                <a:ea typeface="华文中宋" panose="02010600040101010101" charset="-122"/>
              </a:rPr>
              <a:t>常用的</a:t>
            </a:r>
            <a:r>
              <a:rPr lang="en-US" altLang="zh-CN" sz="3600" dirty="0" err="1">
                <a:latin typeface="华文中宋" panose="02010600040101010101" charset="-122"/>
                <a:ea typeface="华文中宋" panose="02010600040101010101" charset="-122"/>
              </a:rPr>
              <a:t>conda</a:t>
            </a:r>
            <a:r>
              <a:rPr lang="zh-CN" altLang="en-US" sz="3600" dirty="0">
                <a:latin typeface="华文中宋" panose="02010600040101010101" charset="-122"/>
                <a:ea typeface="华文中宋" panose="02010600040101010101" charset="-122"/>
              </a:rPr>
              <a:t>命令</a:t>
            </a:r>
          </a:p>
        </p:txBody>
      </p:sp>
      <p:sp>
        <p:nvSpPr>
          <p:cNvPr id="3" name="内容占位符 2"/>
          <p:cNvSpPr>
            <a:spLocks noGrp="1"/>
          </p:cNvSpPr>
          <p:nvPr>
            <p:ph idx="1"/>
          </p:nvPr>
        </p:nvSpPr>
        <p:spPr/>
        <p:txBody>
          <a:bodyPr/>
          <a:lstStyle/>
          <a:p>
            <a:r>
              <a:rPr lang="zh-CN" altLang="en-US" sz="2400" b="1" dirty="0"/>
              <a:t>查看环境列表：conda </a:t>
            </a:r>
            <a:r>
              <a:rPr lang="en-US" altLang="zh-CN" sz="2400" b="1" dirty="0"/>
              <a:t>env list</a:t>
            </a:r>
          </a:p>
          <a:p>
            <a:pPr marL="0" indent="0">
              <a:buNone/>
            </a:pPr>
            <a:endParaRPr lang="en-US" altLang="zh-CN" sz="2400" dirty="0"/>
          </a:p>
          <a:p>
            <a:endParaRPr lang="en-US" altLang="zh-CN" sz="2400" dirty="0"/>
          </a:p>
          <a:p>
            <a:endParaRPr lang="en-US" altLang="zh-CN" sz="2400" dirty="0"/>
          </a:p>
          <a:p>
            <a:r>
              <a:rPr lang="zh-CN" altLang="en-US" sz="2400" b="1" dirty="0"/>
              <a:t>删除环境：</a:t>
            </a:r>
            <a:r>
              <a:rPr lang="en-US" altLang="zh-CN" sz="2400" b="1" dirty="0" err="1"/>
              <a:t>conda</a:t>
            </a:r>
            <a:r>
              <a:rPr lang="en-US" altLang="zh-CN" sz="2400" b="1" dirty="0"/>
              <a:t> remove -n </a:t>
            </a:r>
            <a:r>
              <a:rPr lang="en-US" altLang="zh-CN" sz="2400" b="1" dirty="0" err="1"/>
              <a:t>环境名</a:t>
            </a:r>
            <a:r>
              <a:rPr lang="en-US" altLang="zh-CN" sz="2400" b="1" dirty="0"/>
              <a:t> --all</a:t>
            </a:r>
            <a:endParaRPr lang="en-US" altLang="zh-CN" sz="2400" b="1" dirty="0">
              <a:sym typeface="+mn-ea"/>
            </a:endParaRPr>
          </a:p>
        </p:txBody>
      </p:sp>
      <p:pic>
        <p:nvPicPr>
          <p:cNvPr id="6" name="图片 5"/>
          <p:cNvPicPr>
            <a:picLocks noChangeAspect="1"/>
          </p:cNvPicPr>
          <p:nvPr>
            <p:custDataLst>
              <p:tags r:id="rId1"/>
            </p:custDataLst>
          </p:nvPr>
        </p:nvPicPr>
        <p:blipFill>
          <a:blip r:embed="rId3"/>
          <a:stretch>
            <a:fillRect/>
          </a:stretch>
        </p:blipFill>
        <p:spPr>
          <a:xfrm>
            <a:off x="1040765" y="2286635"/>
            <a:ext cx="6096000" cy="10210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华文中宋" panose="02010600040101010101" charset="-122"/>
                <a:ea typeface="华文中宋" panose="02010600040101010101" charset="-122"/>
              </a:rPr>
              <a:t>安装</a:t>
            </a:r>
            <a:r>
              <a:rPr lang="en-US" altLang="zh-CN" sz="3600" dirty="0" err="1">
                <a:latin typeface="华文中宋" panose="02010600040101010101" charset="-122"/>
                <a:ea typeface="华文中宋" panose="02010600040101010101" charset="-122"/>
              </a:rPr>
              <a:t>mindspore</a:t>
            </a:r>
            <a:endParaRPr lang="en-US" altLang="zh-CN" sz="3600" dirty="0">
              <a:latin typeface="华文中宋" panose="02010600040101010101" charset="-122"/>
              <a:ea typeface="华文中宋" panose="02010600040101010101" charset="-122"/>
            </a:endParaRPr>
          </a:p>
        </p:txBody>
      </p:sp>
      <p:sp>
        <p:nvSpPr>
          <p:cNvPr id="3" name="内容占位符 2"/>
          <p:cNvSpPr>
            <a:spLocks noGrp="1"/>
          </p:cNvSpPr>
          <p:nvPr>
            <p:ph idx="1"/>
          </p:nvPr>
        </p:nvSpPr>
        <p:spPr>
          <a:xfrm>
            <a:off x="838200" y="1690688"/>
            <a:ext cx="10515600" cy="4351338"/>
          </a:xfrm>
        </p:spPr>
        <p:txBody>
          <a:bodyPr/>
          <a:lstStyle/>
          <a:p>
            <a:r>
              <a:rPr lang="en-US" altLang="zh-CN" sz="2400" dirty="0" err="1"/>
              <a:t>mindspore</a:t>
            </a:r>
            <a:r>
              <a:rPr lang="zh-CN" altLang="en-US" sz="2400" dirty="0"/>
              <a:t>：</a:t>
            </a:r>
            <a:r>
              <a:rPr lang="zh-CN" altLang="en-US" sz="2400" dirty="0">
                <a:hlinkClick r:id="" action="ppaction://hlinkfile"/>
              </a:rPr>
              <a:t>https://www.mindspore.cn/install</a:t>
            </a:r>
            <a:endParaRPr lang="zh-CN" altLang="en-US" sz="2400" dirty="0"/>
          </a:p>
          <a:p>
            <a:pPr marL="0" indent="0">
              <a:buNone/>
            </a:pPr>
            <a:endParaRPr lang="zh-CN" altLang="en-US" sz="2400" dirty="0">
              <a:hlinkClick r:id="" action="ppaction://hlinkfile"/>
            </a:endParaRPr>
          </a:p>
        </p:txBody>
      </p:sp>
      <p:pic>
        <p:nvPicPr>
          <p:cNvPr id="5" name="图片 4"/>
          <p:cNvPicPr>
            <a:picLocks noChangeAspect="1"/>
          </p:cNvPicPr>
          <p:nvPr>
            <p:custDataLst>
              <p:tags r:id="rId1"/>
            </p:custDataLst>
          </p:nvPr>
        </p:nvPicPr>
        <p:blipFill>
          <a:blip r:embed="rId4"/>
          <a:stretch>
            <a:fillRect/>
          </a:stretch>
        </p:blipFill>
        <p:spPr>
          <a:xfrm>
            <a:off x="962025" y="2133600"/>
            <a:ext cx="8679180" cy="4648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9800" y="398850"/>
            <a:ext cx="10969200" cy="705600"/>
          </a:xfrm>
        </p:spPr>
        <p:txBody>
          <a:bodyPr>
            <a:normAutofit/>
          </a:bodyPr>
          <a:lstStyle/>
          <a:p>
            <a:r>
              <a:rPr lang="en-US" altLang="zh-CN" sz="2800" dirty="0"/>
              <a:t>AI</a:t>
            </a:r>
            <a:r>
              <a:rPr lang="zh-CN" altLang="en-US" sz="2800" dirty="0"/>
              <a:t>涉及的子领域</a:t>
            </a:r>
          </a:p>
        </p:txBody>
      </p:sp>
      <p:pic>
        <p:nvPicPr>
          <p:cNvPr id="9" name="内容占位符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951" y="1104450"/>
            <a:ext cx="8448098" cy="5492496"/>
          </a:xfrm>
          <a:prstGeom prst="rect">
            <a:avLst/>
          </a:prstGeom>
          <a:ln>
            <a:noFill/>
          </a:ln>
          <a:effectLst>
            <a:softEdge rad="1125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华文中宋" panose="02010600040101010101" charset="-122"/>
                <a:ea typeface="华文中宋" panose="02010600040101010101" charset="-122"/>
              </a:rPr>
              <a:t>安装</a:t>
            </a:r>
            <a:r>
              <a:rPr lang="en-US" altLang="zh-CN" sz="3600" dirty="0" err="1">
                <a:latin typeface="华文中宋" panose="02010600040101010101" charset="-122"/>
                <a:ea typeface="华文中宋" panose="02010600040101010101" charset="-122"/>
              </a:rPr>
              <a:t>mindspore</a:t>
            </a:r>
            <a:endParaRPr lang="en-US" altLang="zh-CN" sz="3600" dirty="0">
              <a:latin typeface="华文中宋" panose="02010600040101010101" charset="-122"/>
              <a:ea typeface="华文中宋" panose="02010600040101010101" charset="-122"/>
            </a:endParaRPr>
          </a:p>
        </p:txBody>
      </p:sp>
      <p:sp>
        <p:nvSpPr>
          <p:cNvPr id="3" name="内容占位符 2"/>
          <p:cNvSpPr>
            <a:spLocks noGrp="1"/>
          </p:cNvSpPr>
          <p:nvPr>
            <p:ph idx="1"/>
          </p:nvPr>
        </p:nvSpPr>
        <p:spPr/>
        <p:txBody>
          <a:bodyPr/>
          <a:lstStyle/>
          <a:p>
            <a:r>
              <a:rPr lang="zh-CN" altLang="en-US" sz="2400" b="1" dirty="0"/>
              <a:t>安装命令：pip install https://ms-release.obs.cn-north-4.myhuaweicloud.com/1.10.1/MindSpore/cpu/x86_64/mindspore-1.10.1-cp39-cp39-win_amd64.whl --trusted-host ms-release.obs.cn-north-4.myhuaweicloud.com -i https://pypi.tuna.tsinghua.edu.cn/simple</a:t>
            </a:r>
          </a:p>
          <a:p>
            <a:pPr marL="0" indent="0">
              <a:buNone/>
            </a:pPr>
            <a:endParaRPr lang="zh-CN" altLang="en-US" sz="2400" b="1" dirty="0"/>
          </a:p>
          <a:p>
            <a:r>
              <a:rPr lang="zh-CN" altLang="en-US" sz="2400" b="1" dirty="0"/>
              <a:t>验证是否安装成功：python -c "import</a:t>
            </a:r>
            <a:r>
              <a:rPr lang="en-US" altLang="zh-CN" sz="2400" b="1" dirty="0"/>
              <a:t> </a:t>
            </a:r>
            <a:r>
              <a:rPr lang="zh-CN" altLang="en-US" sz="2400" b="1" dirty="0"/>
              <a:t>mindspore;mindspore.run_check()"</a:t>
            </a:r>
          </a:p>
        </p:txBody>
      </p:sp>
      <p:pic>
        <p:nvPicPr>
          <p:cNvPr id="5" name="图片 4"/>
          <p:cNvPicPr>
            <a:picLocks noChangeAspect="1"/>
          </p:cNvPicPr>
          <p:nvPr>
            <p:custDataLst>
              <p:tags r:id="rId1"/>
            </p:custDataLst>
          </p:nvPr>
        </p:nvPicPr>
        <p:blipFill>
          <a:blip r:embed="rId4"/>
          <a:stretch>
            <a:fillRect/>
          </a:stretch>
        </p:blipFill>
        <p:spPr>
          <a:xfrm>
            <a:off x="1054100" y="4631055"/>
            <a:ext cx="8801100" cy="6248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华文中宋" panose="02010600040101010101" charset="-122"/>
                <a:ea typeface="华文中宋" panose="02010600040101010101" charset="-122"/>
              </a:rPr>
              <a:t>使用</a:t>
            </a:r>
            <a:r>
              <a:rPr lang="en-US" altLang="zh-CN" sz="3600" dirty="0" err="1">
                <a:latin typeface="华文中宋" panose="02010600040101010101" charset="-122"/>
                <a:ea typeface="华文中宋" panose="02010600040101010101" charset="-122"/>
              </a:rPr>
              <a:t>VScode</a:t>
            </a:r>
            <a:r>
              <a:rPr lang="zh-CN" altLang="en-US" sz="3600" dirty="0">
                <a:latin typeface="华文中宋" panose="02010600040101010101" charset="-122"/>
                <a:ea typeface="华文中宋" panose="02010600040101010101" charset="-122"/>
              </a:rPr>
              <a:t>、</a:t>
            </a:r>
            <a:r>
              <a:rPr lang="en-US" altLang="zh-CN" sz="3600" dirty="0" err="1">
                <a:latin typeface="华文中宋" panose="02010600040101010101" charset="-122"/>
                <a:ea typeface="华文中宋" panose="02010600040101010101" charset="-122"/>
              </a:rPr>
              <a:t>pycharm</a:t>
            </a:r>
            <a:r>
              <a:rPr lang="zh-CN" altLang="en-US" sz="3600" dirty="0">
                <a:latin typeface="华文中宋" panose="02010600040101010101" charset="-122"/>
                <a:ea typeface="华文中宋" panose="02010600040101010101" charset="-122"/>
              </a:rPr>
              <a:t>等创建项目</a:t>
            </a:r>
          </a:p>
        </p:txBody>
      </p:sp>
      <p:sp>
        <p:nvSpPr>
          <p:cNvPr id="3" name="内容占位符 2"/>
          <p:cNvSpPr>
            <a:spLocks noGrp="1"/>
          </p:cNvSpPr>
          <p:nvPr>
            <p:ph idx="1"/>
          </p:nvPr>
        </p:nvSpPr>
        <p:spPr/>
        <p:txBody>
          <a:bodyPr/>
          <a:lstStyle/>
          <a:p>
            <a:r>
              <a:rPr lang="zh-CN" altLang="en-US" sz="2400" dirty="0"/>
              <a:t>创建完项目使用前面新建的</a:t>
            </a:r>
            <a:r>
              <a:rPr lang="en-US" altLang="zh-CN" sz="2400" dirty="0" err="1"/>
              <a:t>conda</a:t>
            </a:r>
            <a:r>
              <a:rPr lang="zh-CN" altLang="en-US" sz="2400" dirty="0"/>
              <a:t>环境作为本项目的</a:t>
            </a:r>
            <a:r>
              <a:rPr lang="en-US" altLang="zh-CN" sz="2400" dirty="0"/>
              <a:t>python</a:t>
            </a:r>
            <a:r>
              <a:rPr lang="zh-CN" altLang="en-US" sz="2400" dirty="0"/>
              <a:t>解释器并激活</a:t>
            </a:r>
          </a:p>
          <a:p>
            <a:endParaRPr lang="zh-CN" altLang="en-US" sz="2400" dirty="0"/>
          </a:p>
          <a:p>
            <a:r>
              <a:rPr lang="zh-CN" altLang="en-US" sz="2400" dirty="0"/>
              <a:t>安装</a:t>
            </a:r>
            <a:r>
              <a:rPr lang="en-US" altLang="zh-CN" sz="2400" dirty="0" err="1"/>
              <a:t>jupyter</a:t>
            </a:r>
            <a:r>
              <a:rPr lang="en-US" altLang="zh-CN" sz="2400" dirty="0"/>
              <a:t> notebook</a:t>
            </a:r>
            <a:r>
              <a:rPr lang="zh-CN" altLang="en-US" sz="2400" dirty="0"/>
              <a:t>：</a:t>
            </a:r>
            <a:r>
              <a:rPr lang="en-US" altLang="zh-CN" sz="2400" b="1" dirty="0"/>
              <a:t>pip install </a:t>
            </a:r>
            <a:r>
              <a:rPr lang="en-US" altLang="zh-CN" sz="2400" b="1" dirty="0" err="1"/>
              <a:t>jupyter</a:t>
            </a:r>
            <a:endParaRPr lang="en-US" altLang="zh-CN" sz="2400" b="1" dirty="0"/>
          </a:p>
          <a:p>
            <a:endParaRPr lang="en-US" altLang="zh-CN" sz="2400" b="1" dirty="0"/>
          </a:p>
          <a:p>
            <a:r>
              <a:rPr lang="zh-CN" altLang="en-US" sz="2400" dirty="0"/>
              <a:t>启动</a:t>
            </a:r>
            <a:r>
              <a:rPr lang="en-US" altLang="zh-CN" sz="2400" dirty="0"/>
              <a:t>notebook</a:t>
            </a:r>
            <a:r>
              <a:rPr lang="zh-CN" altLang="en-US" sz="2400" dirty="0"/>
              <a:t>：</a:t>
            </a:r>
            <a:r>
              <a:rPr lang="zh-CN" altLang="en-US" sz="2400" b="1" dirty="0"/>
              <a:t>jupyter notebook</a:t>
            </a:r>
          </a:p>
          <a:p>
            <a:endParaRPr lang="zh-CN" altLang="en-US" sz="2400" b="1" dirty="0"/>
          </a:p>
        </p:txBody>
      </p:sp>
      <p:pic>
        <p:nvPicPr>
          <p:cNvPr id="4" name="图片 3"/>
          <p:cNvPicPr>
            <a:picLocks noChangeAspect="1"/>
          </p:cNvPicPr>
          <p:nvPr>
            <p:custDataLst>
              <p:tags r:id="rId1"/>
            </p:custDataLst>
          </p:nvPr>
        </p:nvPicPr>
        <p:blipFill>
          <a:blip r:embed="rId4"/>
          <a:stretch>
            <a:fillRect/>
          </a:stretch>
        </p:blipFill>
        <p:spPr>
          <a:xfrm>
            <a:off x="1205230" y="4103370"/>
            <a:ext cx="5859780" cy="297180"/>
          </a:xfrm>
          <a:prstGeom prst="rect">
            <a:avLst/>
          </a:prstGeom>
        </p:spPr>
      </p:pic>
      <p:sp>
        <p:nvSpPr>
          <p:cNvPr id="6" name="文本框 5"/>
          <p:cNvSpPr txBox="1"/>
          <p:nvPr/>
        </p:nvSpPr>
        <p:spPr>
          <a:xfrm>
            <a:off x="1438274" y="5129510"/>
            <a:ext cx="10010775" cy="961161"/>
          </a:xfrm>
          <a:prstGeom prst="rect">
            <a:avLst/>
          </a:prstGeom>
          <a:noFill/>
        </p:spPr>
        <p:txBody>
          <a:bodyPr wrap="square">
            <a:spAutoFit/>
          </a:bodyPr>
          <a:lstStyle/>
          <a:p>
            <a:pPr>
              <a:lnSpc>
                <a:spcPct val="150000"/>
              </a:lnSpc>
            </a:pPr>
            <a:r>
              <a:rPr lang="zh-CN" altLang="en-US" sz="2000" b="0" i="0" dirty="0">
                <a:solidFill>
                  <a:srgbClr val="FF0000"/>
                </a:solidFill>
                <a:effectLst/>
                <a:latin typeface="华文中宋" panose="02010600040101010101" charset="-122"/>
                <a:ea typeface="华文中宋" panose="02010600040101010101" charset="-122"/>
              </a:rPr>
              <a:t>总之，</a:t>
            </a:r>
            <a:r>
              <a:rPr lang="en-US" altLang="zh-CN" sz="2000" b="0" i="0" dirty="0" err="1">
                <a:solidFill>
                  <a:srgbClr val="FF0000"/>
                </a:solidFill>
                <a:effectLst/>
                <a:latin typeface="华文中宋" panose="02010600040101010101" charset="-122"/>
                <a:ea typeface="华文中宋" panose="02010600040101010101" charset="-122"/>
              </a:rPr>
              <a:t>Jupyter</a:t>
            </a:r>
            <a:r>
              <a:rPr lang="en-US" altLang="zh-CN" sz="2000" b="0" i="0" dirty="0">
                <a:solidFill>
                  <a:srgbClr val="FF0000"/>
                </a:solidFill>
                <a:effectLst/>
                <a:latin typeface="华文中宋" panose="02010600040101010101" charset="-122"/>
                <a:ea typeface="华文中宋" panose="02010600040101010101" charset="-122"/>
              </a:rPr>
              <a:t> Notebook</a:t>
            </a:r>
            <a:r>
              <a:rPr lang="zh-CN" altLang="en-US" sz="2000" b="0" i="0" dirty="0">
                <a:solidFill>
                  <a:srgbClr val="FF0000"/>
                </a:solidFill>
                <a:effectLst/>
                <a:latin typeface="华文中宋" panose="02010600040101010101" charset="-122"/>
                <a:ea typeface="华文中宋" panose="02010600040101010101" charset="-122"/>
              </a:rPr>
              <a:t>是一个非常强大和灵活的工具，它的交互性、可视化、可分享性和开源性使得它成为了数据科学工作者的重要工具之一。</a:t>
            </a:r>
            <a:endParaRPr lang="zh-CN" altLang="en-US" sz="2000" dirty="0">
              <a:solidFill>
                <a:srgbClr val="FF0000"/>
              </a:solidFill>
              <a:latin typeface="华文中宋" panose="02010600040101010101" charset="-122"/>
              <a:ea typeface="华文中宋" panose="02010600040101010101"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华文中宋" panose="02010600040101010101" charset="-122"/>
                <a:ea typeface="华文中宋" panose="02010600040101010101" charset="-122"/>
              </a:rPr>
              <a:t>启动 </a:t>
            </a:r>
            <a:r>
              <a:rPr lang="en-US" altLang="zh-CN" sz="3600" dirty="0">
                <a:latin typeface="华文中宋" panose="02010600040101010101" charset="-122"/>
                <a:ea typeface="华文中宋" panose="02010600040101010101" charset="-122"/>
              </a:rPr>
              <a:t>notebook</a:t>
            </a:r>
          </a:p>
        </p:txBody>
      </p:sp>
      <p:pic>
        <p:nvPicPr>
          <p:cNvPr id="6" name="Picture 2"/>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838200" y="1690688"/>
            <a:ext cx="2152927"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图片 6"/>
          <p:cNvPicPr>
            <a:picLocks noChangeAspect="1"/>
          </p:cNvPicPr>
          <p:nvPr>
            <p:custDataLst>
              <p:tags r:id="rId2"/>
            </p:custDataLst>
          </p:nvPr>
        </p:nvPicPr>
        <p:blipFill>
          <a:blip r:embed="rId5"/>
          <a:stretch>
            <a:fillRect/>
          </a:stretch>
        </p:blipFill>
        <p:spPr>
          <a:xfrm>
            <a:off x="3589020" y="2163445"/>
            <a:ext cx="6565900" cy="3293110"/>
          </a:xfrm>
          <a:prstGeom prst="rect">
            <a:avLst/>
          </a:prstGeom>
        </p:spPr>
      </p:pic>
      <p:sp>
        <p:nvSpPr>
          <p:cNvPr id="9" name="文本框 8"/>
          <p:cNvSpPr txBox="1"/>
          <p:nvPr/>
        </p:nvSpPr>
        <p:spPr>
          <a:xfrm>
            <a:off x="3589020" y="5744646"/>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0000"/>
                </a:solidFill>
                <a:effectLst/>
                <a:uLnTx/>
                <a:uFillTx/>
                <a:latin typeface="华文中宋" panose="02010600040101010101" charset="-122"/>
                <a:ea typeface="华文中宋" panose="02010600040101010101" charset="-122"/>
                <a:cs typeface="+mn-cs"/>
              </a:rPr>
              <a:t>命令行程序不要关闭！</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华文中宋" panose="02010600040101010101" charset="-122"/>
                <a:ea typeface="华文中宋" panose="02010600040101010101" charset="-122"/>
              </a:rPr>
              <a:t>新建</a:t>
            </a:r>
            <a:r>
              <a:rPr lang="en-US" altLang="zh-CN" dirty="0">
                <a:latin typeface="华文中宋" panose="02010600040101010101" charset="-122"/>
                <a:ea typeface="华文中宋" panose="02010600040101010101" charset="-122"/>
              </a:rPr>
              <a:t>Notebook</a:t>
            </a:r>
            <a:endParaRPr lang="zh-CN" altLang="en-US" dirty="0">
              <a:latin typeface="华文中宋" panose="02010600040101010101" charset="-122"/>
              <a:ea typeface="华文中宋" panose="02010600040101010101" charset="-122"/>
            </a:endParaRPr>
          </a:p>
        </p:txBody>
      </p:sp>
      <p:pic>
        <p:nvPicPr>
          <p:cNvPr id="5" name="内容占位符 3"/>
          <p:cNvPicPr>
            <a:picLocks noChangeAspect="1"/>
          </p:cNvPicPr>
          <p:nvPr>
            <p:custDataLst>
              <p:tags r:id="rId1"/>
            </p:custDataLst>
          </p:nvPr>
        </p:nvPicPr>
        <p:blipFill>
          <a:blip r:embed="rId3"/>
          <a:stretch>
            <a:fillRect/>
          </a:stretch>
        </p:blipFill>
        <p:spPr>
          <a:xfrm>
            <a:off x="499379" y="1757681"/>
            <a:ext cx="11187240" cy="3109594"/>
          </a:xfrm>
          <a:prstGeom prst="rect">
            <a:avLst/>
          </a:prstGeom>
        </p:spPr>
      </p:pic>
      <p:sp>
        <p:nvSpPr>
          <p:cNvPr id="7" name="矩形 6"/>
          <p:cNvSpPr/>
          <p:nvPr/>
        </p:nvSpPr>
        <p:spPr>
          <a:xfrm>
            <a:off x="1868748" y="5006156"/>
            <a:ext cx="8448503" cy="706755"/>
          </a:xfrm>
          <a:prstGeom prst="rect">
            <a:avLst/>
          </a:prstGeom>
        </p:spPr>
        <p:txBody>
          <a:bodyPr wrap="square">
            <a:spAutoFit/>
          </a:bodyPr>
          <a:lstStyle/>
          <a:p>
            <a:r>
              <a:rPr lang="en-US" altLang="zh-CN" sz="2000" dirty="0">
                <a:latin typeface="华文中宋" panose="02010600040101010101" charset="-122"/>
                <a:ea typeface="华文中宋" panose="02010600040101010101" charset="-122"/>
                <a:cs typeface="华文中宋" panose="02010600040101010101" charset="-122"/>
              </a:rPr>
              <a:t>Notebook </a:t>
            </a:r>
            <a:r>
              <a:rPr lang="zh-CN" altLang="en-US" sz="2000" dirty="0">
                <a:latin typeface="华文中宋" panose="02010600040101010101" charset="-122"/>
                <a:ea typeface="华文中宋" panose="02010600040101010101" charset="-122"/>
                <a:cs typeface="华文中宋" panose="02010600040101010101" charset="-122"/>
              </a:rPr>
              <a:t>默认工作区为</a:t>
            </a:r>
            <a:r>
              <a:rPr lang="en-US" altLang="zh-CN" sz="2000" dirty="0">
                <a:latin typeface="华文中宋" panose="02010600040101010101" charset="-122"/>
                <a:ea typeface="华文中宋" panose="02010600040101010101" charset="-122"/>
                <a:cs typeface="华文中宋" panose="02010600040101010101" charset="-122"/>
              </a:rPr>
              <a:t>C:\Users\xx\.jupyter</a:t>
            </a:r>
            <a:r>
              <a:rPr lang="zh-CN" altLang="en-US" sz="2000" dirty="0">
                <a:latin typeface="华文中宋" panose="02010600040101010101" charset="-122"/>
                <a:ea typeface="华文中宋" panose="02010600040101010101" charset="-122"/>
                <a:cs typeface="华文中宋" panose="02010600040101010101" charset="-122"/>
              </a:rPr>
              <a:t>，你可以在该文件夹下找到你的</a:t>
            </a:r>
            <a:r>
              <a:rPr lang="en-US" altLang="zh-CN" sz="2000" dirty="0">
                <a:latin typeface="华文中宋" panose="02010600040101010101" charset="-122"/>
                <a:ea typeface="华文中宋" panose="02010600040101010101" charset="-122"/>
                <a:cs typeface="华文中宋" panose="02010600040101010101" charset="-122"/>
              </a:rPr>
              <a:t>.</a:t>
            </a:r>
            <a:r>
              <a:rPr lang="en-US" altLang="zh-CN" sz="2000" dirty="0" err="1">
                <a:latin typeface="华文中宋" panose="02010600040101010101" charset="-122"/>
                <a:ea typeface="华文中宋" panose="02010600040101010101" charset="-122"/>
                <a:cs typeface="华文中宋" panose="02010600040101010101" charset="-122"/>
              </a:rPr>
              <a:t>ipynb</a:t>
            </a:r>
            <a:r>
              <a:rPr lang="zh-CN" altLang="en-US" sz="2000" dirty="0">
                <a:latin typeface="华文中宋" panose="02010600040101010101" charset="-122"/>
                <a:ea typeface="华文中宋" panose="02010600040101010101" charset="-122"/>
                <a:cs typeface="华文中宋" panose="02010600040101010101" charset="-122"/>
              </a:rPr>
              <a:t>文件，你也可以按照网上教程修改到自己的工作区</a:t>
            </a:r>
          </a:p>
        </p:txBody>
      </p:sp>
      <p:sp>
        <p:nvSpPr>
          <p:cNvPr id="8" name="矩形 7"/>
          <p:cNvSpPr/>
          <p:nvPr/>
        </p:nvSpPr>
        <p:spPr>
          <a:xfrm>
            <a:off x="9705975" y="2667000"/>
            <a:ext cx="1980644" cy="76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49573" b="19533"/>
          <a:stretch>
            <a:fillRect/>
          </a:stretch>
        </p:blipFill>
        <p:spPr bwMode="auto">
          <a:xfrm>
            <a:off x="1628775" y="1229638"/>
            <a:ext cx="8139495" cy="4705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华文中宋" panose="02010600040101010101" charset="-122"/>
                <a:ea typeface="华文中宋" panose="02010600040101010101" charset="-122"/>
              </a:rPr>
              <a:t>使用</a:t>
            </a:r>
            <a:r>
              <a:rPr lang="en-US" altLang="zh-CN" sz="3600" dirty="0" err="1">
                <a:latin typeface="华文中宋" panose="02010600040101010101" charset="-122"/>
                <a:ea typeface="华文中宋" panose="02010600040101010101" charset="-122"/>
              </a:rPr>
              <a:t>mindspore</a:t>
            </a:r>
            <a:r>
              <a:rPr lang="zh-CN" altLang="en-US" sz="3600" dirty="0">
                <a:latin typeface="华文中宋" panose="02010600040101010101" charset="-122"/>
                <a:ea typeface="华文中宋" panose="02010600040101010101" charset="-122"/>
              </a:rPr>
              <a:t>搭建神经网络</a:t>
            </a:r>
          </a:p>
        </p:txBody>
      </p:sp>
      <p:sp>
        <p:nvSpPr>
          <p:cNvPr id="5" name="内容占位符 4"/>
          <p:cNvSpPr>
            <a:spLocks noGrp="1"/>
          </p:cNvSpPr>
          <p:nvPr>
            <p:ph idx="1"/>
          </p:nvPr>
        </p:nvSpPr>
        <p:spPr/>
        <p:txBody>
          <a:bodyPr/>
          <a:lstStyle/>
          <a:p>
            <a:r>
              <a:rPr lang="zh-CN" altLang="en-US" sz="2400" dirty="0">
                <a:latin typeface="华文中宋" panose="02010600040101010101" charset="-122"/>
                <a:ea typeface="华文中宋" panose="02010600040101010101" charset="-122"/>
              </a:rPr>
              <a:t>神经网络模型由多个数据操作层组成，mindspore.nn提供了各种网络基础模块。</a:t>
            </a:r>
          </a:p>
          <a:p>
            <a:endParaRPr lang="zh-CN" altLang="en-US" sz="2400" dirty="0">
              <a:latin typeface="华文中宋" panose="02010600040101010101" charset="-122"/>
              <a:ea typeface="华文中宋" panose="02010600040101010101" charset="-122"/>
            </a:endParaRPr>
          </a:p>
          <a:p>
            <a:r>
              <a:rPr lang="zh-CN" altLang="en-US" sz="2400" dirty="0">
                <a:latin typeface="华文中宋" panose="02010600040101010101" charset="-122"/>
                <a:ea typeface="华文中宋" panose="02010600040101010101" charset="-122"/>
              </a:rPr>
              <a:t>在以下内容中，我们将以构建LeNet网络为例，展示MindSpore是如何建立神经网络模型的。</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华文中宋" panose="02010600040101010101" charset="-122"/>
                <a:ea typeface="华文中宋" panose="02010600040101010101" charset="-122"/>
              </a:rPr>
              <a:t>LeNet5</a:t>
            </a:r>
            <a:r>
              <a:rPr lang="zh-CN" altLang="en-US" sz="3600" dirty="0">
                <a:latin typeface="华文中宋" panose="02010600040101010101" charset="-122"/>
                <a:ea typeface="华文中宋" panose="02010600040101010101" charset="-122"/>
              </a:rPr>
              <a:t>网络模型</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1043" t="794" r="731"/>
          <a:stretch>
            <a:fillRect/>
          </a:stretch>
        </p:blipFill>
        <p:spPr>
          <a:xfrm>
            <a:off x="1614487" y="4265181"/>
            <a:ext cx="8963025" cy="2380094"/>
          </a:xfrm>
          <a:prstGeom prst="rect">
            <a:avLst/>
          </a:prstGeom>
        </p:spPr>
      </p:pic>
      <p:pic>
        <p:nvPicPr>
          <p:cNvPr id="4098" name="Picture 2"/>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1543048" y="1422165"/>
            <a:ext cx="8620125" cy="2587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1254918"/>
            <a:ext cx="10515600" cy="4767263"/>
          </a:xfrm>
        </p:spPr>
        <p:txBody>
          <a:bodyPr>
            <a:normAutofit fontScale="25000" lnSpcReduction="20000"/>
          </a:bodyPr>
          <a:lstStyle/>
          <a:p>
            <a:pPr algn="l">
              <a:lnSpc>
                <a:spcPct val="170000"/>
              </a:lnSpc>
            </a:pPr>
            <a:r>
              <a:rPr lang="zh-CN" altLang="en-US" sz="6400" b="0" i="0" dirty="0">
                <a:effectLst/>
                <a:latin typeface="华文中宋" panose="02010600040101010101" charset="-122"/>
                <a:ea typeface="华文中宋" panose="02010600040101010101" charset="-122"/>
              </a:rPr>
              <a:t>卷积神经网络的基本结构包括输入层、卷积层、池化层、全连接层和输出层。其中，卷积层和池化层是卷积神经网络的核心部分。</a:t>
            </a:r>
          </a:p>
          <a:p>
            <a:pPr algn="l">
              <a:lnSpc>
                <a:spcPct val="170000"/>
              </a:lnSpc>
            </a:pPr>
            <a:r>
              <a:rPr lang="zh-CN" altLang="en-US" sz="6400" b="0" i="0" dirty="0">
                <a:effectLst/>
                <a:latin typeface="华文中宋" panose="02010600040101010101" charset="-122"/>
                <a:ea typeface="华文中宋" panose="02010600040101010101" charset="-122"/>
              </a:rPr>
              <a:t>卷积操作是卷积神经网络的重要组成部分，它是指在输入数据上应用一个滤波器（也称为卷积核），以提取出输入数据中的特征。卷积操作的本质是一种特殊的加权平均操作，它在不同位置对输入数据进行加权求和，从而得到一个输出值。卷积操作可以有效地提取出输入数据中的空间特征，例如图像中的边缘、纹理等。</a:t>
            </a:r>
          </a:p>
          <a:p>
            <a:pPr algn="l">
              <a:lnSpc>
                <a:spcPct val="170000"/>
              </a:lnSpc>
            </a:pPr>
            <a:r>
              <a:rPr lang="zh-CN" altLang="en-US" sz="6400" b="0" i="0" dirty="0">
                <a:effectLst/>
                <a:latin typeface="华文中宋" panose="02010600040101010101" charset="-122"/>
                <a:ea typeface="华文中宋" panose="02010600040101010101" charset="-122"/>
              </a:rPr>
              <a:t>池化操作是一种降采样操作，它可以在不改变特征图大小的情况下减少特征图的维度，从而降低计算复杂度。常见的池化操作有最大池化和平均池化。最大池化操作是指在输入数据的每个小区域中选择最大的值作为输出值，平均池化操作则是对输入数据的每个小区域进行求平均操作。池化操作可以有效地减少特征图的大小，从而降低计算复杂度，同时还可以提高模型的鲁棒性。</a:t>
            </a:r>
          </a:p>
          <a:p>
            <a:pPr algn="l">
              <a:lnSpc>
                <a:spcPct val="170000"/>
              </a:lnSpc>
            </a:pPr>
            <a:r>
              <a:rPr lang="zh-CN" altLang="en-US" sz="6400" b="0" i="0" dirty="0">
                <a:effectLst/>
                <a:latin typeface="华文中宋" panose="02010600040101010101" charset="-122"/>
                <a:ea typeface="华文中宋" panose="02010600040101010101" charset="-122"/>
              </a:rPr>
              <a:t>非线性操作也是卷积神经网络中的重要组成部分，它可以增加模型的非线性能力。常见的非线性操作有</a:t>
            </a:r>
            <a:r>
              <a:rPr lang="en-US" altLang="zh-CN" sz="6400" b="0" i="0" dirty="0" err="1">
                <a:effectLst/>
                <a:latin typeface="华文中宋" panose="02010600040101010101" charset="-122"/>
                <a:ea typeface="华文中宋" panose="02010600040101010101" charset="-122"/>
              </a:rPr>
              <a:t>ReLU</a:t>
            </a:r>
            <a:r>
              <a:rPr lang="zh-CN" altLang="en-US" sz="6400" b="0" i="0" dirty="0">
                <a:effectLst/>
                <a:latin typeface="华文中宋" panose="02010600040101010101" charset="-122"/>
                <a:ea typeface="华文中宋" panose="02010600040101010101" charset="-122"/>
              </a:rPr>
              <a:t>、</a:t>
            </a:r>
            <a:r>
              <a:rPr lang="en-US" altLang="zh-CN" sz="6400" b="0" i="0" dirty="0">
                <a:effectLst/>
                <a:latin typeface="华文中宋" panose="02010600040101010101" charset="-122"/>
                <a:ea typeface="华文中宋" panose="02010600040101010101" charset="-122"/>
              </a:rPr>
              <a:t>Sigmoid</a:t>
            </a:r>
            <a:r>
              <a:rPr lang="zh-CN" altLang="en-US" sz="6400" b="0" i="0" dirty="0">
                <a:effectLst/>
                <a:latin typeface="华文中宋" panose="02010600040101010101" charset="-122"/>
                <a:ea typeface="华文中宋" panose="02010600040101010101" charset="-122"/>
              </a:rPr>
              <a:t>和</a:t>
            </a:r>
            <a:r>
              <a:rPr lang="en-US" altLang="zh-CN" sz="6400" b="0" i="0" dirty="0">
                <a:effectLst/>
                <a:latin typeface="华文中宋" panose="02010600040101010101" charset="-122"/>
                <a:ea typeface="华文中宋" panose="02010600040101010101" charset="-122"/>
              </a:rPr>
              <a:t>Tanh</a:t>
            </a:r>
            <a:r>
              <a:rPr lang="zh-CN" altLang="en-US" sz="6400" b="0" i="0" dirty="0">
                <a:effectLst/>
                <a:latin typeface="华文中宋" panose="02010600040101010101" charset="-122"/>
                <a:ea typeface="华文中宋" panose="02010600040101010101" charset="-122"/>
              </a:rPr>
              <a:t>等。</a:t>
            </a:r>
            <a:r>
              <a:rPr lang="en-US" altLang="zh-CN" sz="6400" b="0" i="0" dirty="0" err="1">
                <a:effectLst/>
                <a:latin typeface="华文中宋" panose="02010600040101010101" charset="-122"/>
                <a:ea typeface="华文中宋" panose="02010600040101010101" charset="-122"/>
              </a:rPr>
              <a:t>ReLU</a:t>
            </a:r>
            <a:r>
              <a:rPr lang="zh-CN" altLang="en-US" sz="6400" b="0" i="0" dirty="0">
                <a:effectLst/>
                <a:latin typeface="华文中宋" panose="02010600040101010101" charset="-122"/>
                <a:ea typeface="华文中宋" panose="02010600040101010101" charset="-122"/>
              </a:rPr>
              <a:t>操作是指将输入数据中的负值全部置为</a:t>
            </a:r>
            <a:r>
              <a:rPr lang="en-US" altLang="zh-CN" sz="6400" b="0" i="0" dirty="0">
                <a:effectLst/>
                <a:latin typeface="华文中宋" panose="02010600040101010101" charset="-122"/>
                <a:ea typeface="华文中宋" panose="02010600040101010101" charset="-122"/>
              </a:rPr>
              <a:t>0</a:t>
            </a:r>
            <a:r>
              <a:rPr lang="zh-CN" altLang="en-US" sz="6400" b="0" i="0" dirty="0">
                <a:effectLst/>
                <a:latin typeface="华文中宋" panose="02010600040101010101" charset="-122"/>
                <a:ea typeface="华文中宋" panose="02010600040101010101" charset="-122"/>
              </a:rPr>
              <a:t>，而将正值保留不变，可以有效地增加模型的非线性能力，从而提高模型的表达能力。</a:t>
            </a:r>
            <a:r>
              <a:rPr lang="en-US" altLang="zh-CN" sz="6400" b="0" i="0" dirty="0">
                <a:effectLst/>
                <a:latin typeface="华文中宋" panose="02010600040101010101" charset="-122"/>
                <a:ea typeface="华文中宋" panose="02010600040101010101" charset="-122"/>
              </a:rPr>
              <a:t>Sigmoid</a:t>
            </a:r>
            <a:r>
              <a:rPr lang="zh-CN" altLang="en-US" sz="6400" b="0" i="0" dirty="0">
                <a:effectLst/>
                <a:latin typeface="华文中宋" panose="02010600040101010101" charset="-122"/>
                <a:ea typeface="华文中宋" panose="02010600040101010101" charset="-122"/>
              </a:rPr>
              <a:t>和</a:t>
            </a:r>
            <a:r>
              <a:rPr lang="en-US" altLang="zh-CN" sz="6400" b="0" i="0" dirty="0">
                <a:effectLst/>
                <a:latin typeface="华文中宋" panose="02010600040101010101" charset="-122"/>
                <a:ea typeface="华文中宋" panose="02010600040101010101" charset="-122"/>
              </a:rPr>
              <a:t>Tanh</a:t>
            </a:r>
            <a:r>
              <a:rPr lang="zh-CN" altLang="en-US" sz="6400" b="0" i="0" dirty="0">
                <a:effectLst/>
                <a:latin typeface="华文中宋" panose="02010600040101010101" charset="-122"/>
                <a:ea typeface="华文中宋" panose="02010600040101010101" charset="-122"/>
              </a:rPr>
              <a:t>操作则是对输入数据进行一种平滑的非线性变换，可以将输入数据映射到一个</a:t>
            </a:r>
            <a:r>
              <a:rPr lang="en-US" altLang="zh-CN" sz="6400" b="0" i="0" dirty="0">
                <a:effectLst/>
                <a:latin typeface="华文中宋" panose="02010600040101010101" charset="-122"/>
                <a:ea typeface="华文中宋" panose="02010600040101010101" charset="-122"/>
              </a:rPr>
              <a:t>0</a:t>
            </a:r>
            <a:r>
              <a:rPr lang="zh-CN" altLang="en-US" sz="6400" b="0" i="0" dirty="0">
                <a:effectLst/>
                <a:latin typeface="华文中宋" panose="02010600040101010101" charset="-122"/>
                <a:ea typeface="华文中宋" panose="02010600040101010101" charset="-122"/>
              </a:rPr>
              <a:t>到</a:t>
            </a:r>
            <a:r>
              <a:rPr lang="en-US" altLang="zh-CN" sz="6400" b="0" i="0" dirty="0">
                <a:effectLst/>
                <a:latin typeface="华文中宋" panose="02010600040101010101" charset="-122"/>
                <a:ea typeface="华文中宋" panose="02010600040101010101" charset="-122"/>
              </a:rPr>
              <a:t>1</a:t>
            </a:r>
            <a:r>
              <a:rPr lang="zh-CN" altLang="en-US" sz="6400" b="0" i="0" dirty="0">
                <a:effectLst/>
                <a:latin typeface="华文中宋" panose="02010600040101010101" charset="-122"/>
                <a:ea typeface="华文中宋" panose="02010600040101010101" charset="-122"/>
              </a:rPr>
              <a:t>或</a:t>
            </a:r>
            <a:r>
              <a:rPr lang="en-US" altLang="zh-CN" sz="6400" b="0" i="0" dirty="0">
                <a:effectLst/>
                <a:latin typeface="华文中宋" panose="02010600040101010101" charset="-122"/>
                <a:ea typeface="华文中宋" panose="02010600040101010101" charset="-122"/>
              </a:rPr>
              <a:t>-1</a:t>
            </a:r>
            <a:r>
              <a:rPr lang="zh-CN" altLang="en-US" sz="6400" b="0" i="0" dirty="0">
                <a:effectLst/>
                <a:latin typeface="华文中宋" panose="02010600040101010101" charset="-122"/>
                <a:ea typeface="华文中宋" panose="02010600040101010101" charset="-122"/>
              </a:rPr>
              <a:t>到</a:t>
            </a:r>
            <a:r>
              <a:rPr lang="en-US" altLang="zh-CN" sz="6400" b="0" i="0" dirty="0">
                <a:effectLst/>
                <a:latin typeface="华文中宋" panose="02010600040101010101" charset="-122"/>
                <a:ea typeface="华文中宋" panose="02010600040101010101" charset="-122"/>
              </a:rPr>
              <a:t>1</a:t>
            </a:r>
            <a:r>
              <a:rPr lang="zh-CN" altLang="en-US" sz="6400" b="0" i="0" dirty="0">
                <a:effectLst/>
                <a:latin typeface="华文中宋" panose="02010600040101010101" charset="-122"/>
                <a:ea typeface="华文中宋" panose="02010600040101010101" charset="-122"/>
              </a:rPr>
              <a:t>之间的范围内，从而增加模型的非线性能力。</a:t>
            </a:r>
          </a:p>
          <a:p>
            <a:pPr marL="0" indent="0">
              <a:buNone/>
            </a:pPr>
            <a:endParaRPr lang="zh-CN" altLang="en-US" dirty="0"/>
          </a:p>
        </p:txBody>
      </p:sp>
      <p:sp>
        <p:nvSpPr>
          <p:cNvPr id="6" name="文本框 5"/>
          <p:cNvSpPr txBox="1"/>
          <p:nvPr/>
        </p:nvSpPr>
        <p:spPr>
          <a:xfrm>
            <a:off x="895350" y="512653"/>
            <a:ext cx="3448050" cy="646331"/>
          </a:xfrm>
          <a:prstGeom prst="rect">
            <a:avLst/>
          </a:prstGeom>
          <a:noFill/>
        </p:spPr>
        <p:txBody>
          <a:bodyPr wrap="square" rtlCol="0">
            <a:spAutoFit/>
          </a:bodyPr>
          <a:lstStyle/>
          <a:p>
            <a:r>
              <a:rPr lang="zh-CN" altLang="en-US" sz="3600" dirty="0">
                <a:latin typeface="华文中宋" panose="02010600040101010101" charset="-122"/>
                <a:ea typeface="华文中宋" panose="02010600040101010101" charset="-122"/>
              </a:rPr>
              <a:t>基本原理</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华文中宋" panose="02010600040101010101" charset="-122"/>
                <a:ea typeface="华文中宋" panose="02010600040101010101" charset="-122"/>
              </a:rPr>
              <a:t>卷积操作</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4575" y="1204912"/>
            <a:ext cx="6848475" cy="4999647"/>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华文中宋" panose="02010600040101010101" charset="-122"/>
                <a:ea typeface="华文中宋" panose="02010600040101010101" charset="-122"/>
              </a:rPr>
              <a:t>池化操作</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62250" y="1296193"/>
            <a:ext cx="5819775" cy="4946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人工智能产业生态</a:t>
            </a:r>
          </a:p>
        </p:txBody>
      </p:sp>
      <p:pic>
        <p:nvPicPr>
          <p:cNvPr id="9" name="内容占位符 8"/>
          <p:cNvPicPr>
            <a:picLocks noGrp="1" noChangeAspect="1"/>
          </p:cNvPicPr>
          <p:nvPr>
            <p:ph idx="1"/>
          </p:nvPr>
        </p:nvPicPr>
        <p:blipFill rotWithShape="1">
          <a:blip r:embed="rId3">
            <a:extLst>
              <a:ext uri="{28A0092B-C50C-407E-A947-70E740481C1C}">
                <a14:useLocalDpi xmlns:a14="http://schemas.microsoft.com/office/drawing/2010/main" val="0"/>
              </a:ext>
            </a:extLst>
          </a:blip>
          <a:srcRect b="79725"/>
          <a:stretch>
            <a:fillRect/>
          </a:stretch>
        </p:blipFill>
        <p:spPr>
          <a:xfrm>
            <a:off x="608400" y="1479550"/>
            <a:ext cx="10320300" cy="892255"/>
          </a:xfrm>
        </p:spPr>
      </p:pic>
      <p:pic>
        <p:nvPicPr>
          <p:cNvPr id="11" name="图片 10"/>
          <p:cNvPicPr>
            <a:picLocks noChangeAspect="1"/>
          </p:cNvPicPr>
          <p:nvPr/>
        </p:nvPicPr>
        <p:blipFill rotWithShape="1">
          <a:blip r:embed="rId4">
            <a:extLst>
              <a:ext uri="{28A0092B-C50C-407E-A947-70E740481C1C}">
                <a14:useLocalDpi xmlns:a14="http://schemas.microsoft.com/office/drawing/2010/main" val="0"/>
              </a:ext>
            </a:extLst>
          </a:blip>
          <a:srcRect l="13750" t="22584" r="15938"/>
          <a:stretch>
            <a:fillRect/>
          </a:stretch>
        </p:blipFill>
        <p:spPr>
          <a:xfrm>
            <a:off x="1806750" y="2371805"/>
            <a:ext cx="8572500" cy="424962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7" name="Picture 4"/>
          <p:cNvPicPr>
            <a:picLocks noChangeAspect="1"/>
          </p:cNvPicPr>
          <p:nvPr/>
        </p:nvPicPr>
        <p:blipFill>
          <a:blip r:embed="rId4"/>
          <a:stretch>
            <a:fillRect/>
          </a:stretch>
        </p:blipFill>
        <p:spPr>
          <a:xfrm>
            <a:off x="10698163" y="0"/>
            <a:ext cx="1282700" cy="1282700"/>
          </a:xfrm>
          <a:prstGeom prst="rect">
            <a:avLst/>
          </a:prstGeom>
          <a:noFill/>
          <a:ln w="9525">
            <a:noFill/>
          </a:ln>
        </p:spPr>
      </p:pic>
      <p:sp>
        <p:nvSpPr>
          <p:cNvPr id="5" name="文本框 4"/>
          <p:cNvSpPr txBox="1"/>
          <p:nvPr>
            <p:custDataLst>
              <p:tags r:id="rId1"/>
            </p:custDataLst>
          </p:nvPr>
        </p:nvSpPr>
        <p:spPr>
          <a:xfrm>
            <a:off x="4643120" y="368300"/>
            <a:ext cx="2373630" cy="701675"/>
          </a:xfrm>
          <a:prstGeom prst="rect">
            <a:avLst/>
          </a:prstGeom>
          <a:noFill/>
        </p:spPr>
        <p:txBody>
          <a:bodyPr wrap="square" rtlCol="0" anchor="t">
            <a:noAutofit/>
          </a:bodyPr>
          <a:lstStyle/>
          <a:p>
            <a:r>
              <a:rPr lang="zh-CN" altLang="en-US" sz="3200" dirty="0">
                <a:latin typeface="华文中宋" panose="02010600040101010101" charset="-122"/>
                <a:ea typeface="华文中宋" panose="02010600040101010101" charset="-122"/>
                <a:sym typeface="+mn-ea"/>
              </a:rPr>
              <a:t>实验要求</a:t>
            </a:r>
          </a:p>
          <a:p>
            <a:endParaRPr lang="zh-CN" altLang="en-US" sz="3200" dirty="0">
              <a:latin typeface="华文中宋" panose="02010600040101010101" charset="-122"/>
              <a:ea typeface="华文中宋" panose="02010600040101010101" charset="-122"/>
              <a:sym typeface="+mn-ea"/>
            </a:endParaRPr>
          </a:p>
        </p:txBody>
      </p:sp>
      <p:sp>
        <p:nvSpPr>
          <p:cNvPr id="4" name="文本框 3"/>
          <p:cNvSpPr txBox="1"/>
          <p:nvPr/>
        </p:nvSpPr>
        <p:spPr>
          <a:xfrm>
            <a:off x="1133475" y="1435089"/>
            <a:ext cx="9239250" cy="4192814"/>
          </a:xfrm>
          <a:prstGeom prst="rect">
            <a:avLst/>
          </a:prstGeom>
          <a:noFill/>
        </p:spPr>
        <p:txBody>
          <a:bodyPr wrap="square">
            <a:spAutoFit/>
          </a:bodyPr>
          <a:lstStyle/>
          <a:p>
            <a:pPr marL="0" indent="0">
              <a:lnSpc>
                <a:spcPct val="150000"/>
              </a:lnSpc>
              <a:buNone/>
            </a:pPr>
            <a:r>
              <a:rPr lang="en-US" altLang="zh-CN" sz="2000" dirty="0">
                <a:solidFill>
                  <a:schemeClr val="tx1"/>
                </a:solidFill>
                <a:latin typeface="华文中宋" panose="02010600040101010101" charset="-122"/>
                <a:ea typeface="华文中宋" panose="02010600040101010101" charset="-122"/>
              </a:rPr>
              <a:t>1.</a:t>
            </a:r>
            <a:r>
              <a:rPr lang="zh-CN" altLang="en-US" sz="2000" dirty="0">
                <a:solidFill>
                  <a:schemeClr val="tx1"/>
                </a:solidFill>
                <a:latin typeface="华文中宋" panose="02010600040101010101" charset="-122"/>
                <a:ea typeface="华文中宋" panose="02010600040101010101" charset="-122"/>
              </a:rPr>
              <a:t>按实验要求完成代码编写，并且能正确得出实验结果。</a:t>
            </a:r>
          </a:p>
          <a:p>
            <a:pPr marL="0" indent="0">
              <a:lnSpc>
                <a:spcPct val="150000"/>
              </a:lnSpc>
              <a:buNone/>
            </a:pPr>
            <a:r>
              <a:rPr lang="zh-CN" altLang="en-US" sz="2000" dirty="0">
                <a:solidFill>
                  <a:schemeClr val="tx1"/>
                </a:solidFill>
                <a:latin typeface="华文中宋" panose="02010600040101010101" charset="-122"/>
                <a:ea typeface="华文中宋" panose="02010600040101010101" charset="-122"/>
                <a:sym typeface="+mn-ea"/>
              </a:rPr>
              <a:t>程序命名方式：</a:t>
            </a:r>
            <a:r>
              <a:rPr lang="zh-CN" altLang="en-US" sz="2000" b="1" dirty="0">
                <a:solidFill>
                  <a:schemeClr val="tx1"/>
                </a:solidFill>
                <a:latin typeface="华文中宋" panose="02010600040101010101" charset="-122"/>
                <a:ea typeface="华文中宋" panose="02010600040101010101" charset="-122"/>
                <a:sym typeface="+mn-ea"/>
              </a:rPr>
              <a:t>姓名首字母</a:t>
            </a:r>
            <a:r>
              <a:rPr lang="en-US" altLang="zh-CN" sz="2000" b="1" dirty="0">
                <a:solidFill>
                  <a:schemeClr val="tx1"/>
                </a:solidFill>
                <a:latin typeface="华文中宋" panose="02010600040101010101" charset="-122"/>
                <a:ea typeface="华文中宋" panose="02010600040101010101" charset="-122"/>
                <a:sym typeface="+mn-ea"/>
              </a:rPr>
              <a:t>+NLP+</a:t>
            </a:r>
            <a:r>
              <a:rPr lang="zh-CN" altLang="en-US" sz="2000" b="1" dirty="0">
                <a:solidFill>
                  <a:schemeClr val="tx1"/>
                </a:solidFill>
                <a:latin typeface="华文中宋" panose="02010600040101010101" charset="-122"/>
                <a:ea typeface="华文中宋" panose="02010600040101010101" charset="-122"/>
                <a:sym typeface="+mn-ea"/>
              </a:rPr>
              <a:t>实验序号</a:t>
            </a:r>
            <a:r>
              <a:rPr lang="en-US" altLang="zh-CN" sz="2000" dirty="0">
                <a:solidFill>
                  <a:schemeClr val="tx1"/>
                </a:solidFill>
                <a:latin typeface="华文中宋" panose="02010600040101010101" charset="-122"/>
                <a:ea typeface="华文中宋" panose="02010600040101010101" charset="-122"/>
                <a:sym typeface="+mn-ea"/>
              </a:rPr>
              <a:t> </a:t>
            </a:r>
            <a:r>
              <a:rPr lang="zh-CN" altLang="en-US" sz="2000" dirty="0">
                <a:solidFill>
                  <a:schemeClr val="tx1"/>
                </a:solidFill>
                <a:latin typeface="华文中宋" panose="02010600040101010101" charset="-122"/>
                <a:ea typeface="华文中宋" panose="02010600040101010101" charset="-122"/>
                <a:sym typeface="+mn-ea"/>
              </a:rPr>
              <a:t>例：</a:t>
            </a:r>
            <a:r>
              <a:rPr lang="en-US" altLang="zh-CN" sz="2000" dirty="0">
                <a:latin typeface="华文中宋" panose="02010600040101010101" charset="-122"/>
                <a:ea typeface="华文中宋" panose="02010600040101010101" charset="-122"/>
                <a:sym typeface="+mn-ea"/>
              </a:rPr>
              <a:t>QXP</a:t>
            </a:r>
            <a:r>
              <a:rPr lang="en-US" altLang="zh-CN" sz="2000" dirty="0">
                <a:solidFill>
                  <a:schemeClr val="tx1"/>
                </a:solidFill>
                <a:latin typeface="华文中宋" panose="02010600040101010101" charset="-122"/>
                <a:ea typeface="华文中宋" panose="02010600040101010101" charset="-122"/>
                <a:sym typeface="+mn-ea"/>
              </a:rPr>
              <a:t>NLP01.cpp</a:t>
            </a:r>
            <a:endParaRPr lang="zh-CN" altLang="en-US" sz="2000" dirty="0">
              <a:solidFill>
                <a:schemeClr val="tx1"/>
              </a:solidFill>
              <a:latin typeface="华文中宋" panose="02010600040101010101" charset="-122"/>
              <a:ea typeface="华文中宋" panose="02010600040101010101" charset="-122"/>
            </a:endParaRPr>
          </a:p>
          <a:p>
            <a:pPr marL="0" indent="0">
              <a:lnSpc>
                <a:spcPct val="150000"/>
              </a:lnSpc>
              <a:buNone/>
            </a:pPr>
            <a:r>
              <a:rPr lang="en-US" altLang="zh-CN" sz="2000" dirty="0">
                <a:solidFill>
                  <a:schemeClr val="tx1"/>
                </a:solidFill>
                <a:latin typeface="华文中宋" panose="02010600040101010101" charset="-122"/>
                <a:ea typeface="华文中宋" panose="02010600040101010101" charset="-122"/>
              </a:rPr>
              <a:t>2.</a:t>
            </a:r>
            <a:r>
              <a:rPr lang="zh-CN" altLang="en-US" sz="2000" dirty="0">
                <a:solidFill>
                  <a:schemeClr val="tx1"/>
                </a:solidFill>
                <a:latin typeface="华文中宋" panose="02010600040101010101" charset="-122"/>
                <a:ea typeface="华文中宋" panose="02010600040101010101" charset="-122"/>
              </a:rPr>
              <a:t>编写实验报告（内容包括但不限于实验内容、实验思路、实现过程、结果截图展示、实验总结等）</a:t>
            </a:r>
          </a:p>
          <a:p>
            <a:pPr marL="0" indent="0">
              <a:lnSpc>
                <a:spcPct val="150000"/>
              </a:lnSpc>
              <a:buNone/>
            </a:pPr>
            <a:r>
              <a:rPr lang="zh-CN" altLang="en-US" sz="2000" dirty="0">
                <a:solidFill>
                  <a:schemeClr val="tx1"/>
                </a:solidFill>
                <a:latin typeface="华文中宋" panose="02010600040101010101" charset="-122"/>
                <a:ea typeface="华文中宋" panose="02010600040101010101" charset="-122"/>
                <a:sym typeface="+mn-ea"/>
              </a:rPr>
              <a:t>实验报告命名方式：</a:t>
            </a:r>
            <a:r>
              <a:rPr lang="zh-CN" altLang="en-US" sz="2000" b="1" dirty="0">
                <a:solidFill>
                  <a:schemeClr val="tx1"/>
                </a:solidFill>
                <a:latin typeface="华文中宋" panose="02010600040101010101" charset="-122"/>
                <a:ea typeface="华文中宋" panose="02010600040101010101" charset="-122"/>
                <a:sym typeface="+mn-ea"/>
              </a:rPr>
              <a:t>学号</a:t>
            </a:r>
            <a:r>
              <a:rPr lang="en-US" altLang="zh-CN" sz="2000" b="1" dirty="0">
                <a:solidFill>
                  <a:schemeClr val="tx1"/>
                </a:solidFill>
                <a:latin typeface="华文中宋" panose="02010600040101010101" charset="-122"/>
                <a:ea typeface="华文中宋" panose="02010600040101010101" charset="-122"/>
                <a:sym typeface="+mn-ea"/>
              </a:rPr>
              <a:t>-</a:t>
            </a:r>
            <a:r>
              <a:rPr lang="zh-CN" altLang="en-US" sz="2000" b="1" dirty="0">
                <a:solidFill>
                  <a:schemeClr val="tx1"/>
                </a:solidFill>
                <a:latin typeface="华文中宋" panose="02010600040101010101" charset="-122"/>
                <a:ea typeface="华文中宋" panose="02010600040101010101" charset="-122"/>
                <a:sym typeface="+mn-ea"/>
              </a:rPr>
              <a:t>姓名</a:t>
            </a:r>
            <a:r>
              <a:rPr lang="en-US" altLang="zh-CN" sz="2000" b="1" dirty="0">
                <a:solidFill>
                  <a:schemeClr val="tx1"/>
                </a:solidFill>
                <a:latin typeface="华文中宋" panose="02010600040101010101" charset="-122"/>
                <a:ea typeface="华文中宋" panose="02010600040101010101" charset="-122"/>
                <a:sym typeface="+mn-ea"/>
              </a:rPr>
              <a:t>-</a:t>
            </a:r>
            <a:r>
              <a:rPr lang="zh-CN" altLang="en-US" sz="2000" b="1" dirty="0">
                <a:solidFill>
                  <a:schemeClr val="tx1"/>
                </a:solidFill>
                <a:latin typeface="华文中宋" panose="02010600040101010101" charset="-122"/>
                <a:ea typeface="华文中宋" panose="02010600040101010101" charset="-122"/>
                <a:sym typeface="+mn-ea"/>
              </a:rPr>
              <a:t>实验序号</a:t>
            </a:r>
            <a:r>
              <a:rPr lang="zh-CN" altLang="en-US" sz="2000" dirty="0">
                <a:solidFill>
                  <a:schemeClr val="tx1"/>
                </a:solidFill>
                <a:latin typeface="华文中宋" panose="02010600040101010101" charset="-122"/>
                <a:ea typeface="华文中宋" panose="02010600040101010101" charset="-122"/>
                <a:sym typeface="+mn-ea"/>
              </a:rPr>
              <a:t>，例如：</a:t>
            </a:r>
            <a:r>
              <a:rPr lang="en-US" altLang="zh-CN" sz="2000" dirty="0">
                <a:latin typeface="华文中宋" panose="02010600040101010101" charset="-122"/>
                <a:ea typeface="华文中宋" panose="02010600040101010101" charset="-122"/>
                <a:sym typeface="+mn-ea"/>
              </a:rPr>
              <a:t>212202</a:t>
            </a:r>
            <a:r>
              <a:rPr lang="en-US" altLang="zh-CN" sz="2000" dirty="0">
                <a:solidFill>
                  <a:schemeClr val="tx1"/>
                </a:solidFill>
                <a:latin typeface="华文中宋" panose="02010600040101010101" charset="-122"/>
                <a:ea typeface="华文中宋" panose="02010600040101010101" charset="-122"/>
                <a:sym typeface="+mn-ea"/>
              </a:rPr>
              <a:t>xxxxx –</a:t>
            </a:r>
            <a:r>
              <a:rPr lang="zh-CN" altLang="en-US" sz="2000" dirty="0">
                <a:latin typeface="华文中宋" panose="02010600040101010101" charset="-122"/>
                <a:ea typeface="华文中宋" panose="02010600040101010101" charset="-122"/>
                <a:sym typeface="+mn-ea"/>
              </a:rPr>
              <a:t>覃</a:t>
            </a:r>
            <a:r>
              <a:rPr lang="en-US" altLang="zh-CN" sz="2000" dirty="0">
                <a:solidFill>
                  <a:schemeClr val="tx1"/>
                </a:solidFill>
                <a:latin typeface="华文中宋" panose="02010600040101010101" charset="-122"/>
                <a:ea typeface="华文中宋" panose="02010600040101010101" charset="-122"/>
                <a:sym typeface="+mn-ea"/>
              </a:rPr>
              <a:t>xx-</a:t>
            </a:r>
            <a:r>
              <a:rPr lang="zh-CN" altLang="en-US" sz="2000" dirty="0">
                <a:solidFill>
                  <a:schemeClr val="tx1"/>
                </a:solidFill>
                <a:latin typeface="华文中宋" panose="02010600040101010101" charset="-122"/>
                <a:ea typeface="华文中宋" panose="02010600040101010101" charset="-122"/>
                <a:sym typeface="+mn-ea"/>
              </a:rPr>
              <a:t>实验二</a:t>
            </a:r>
            <a:endParaRPr lang="en-US" altLang="zh-CN" sz="2000" dirty="0">
              <a:solidFill>
                <a:schemeClr val="tx1"/>
              </a:solidFill>
              <a:latin typeface="华文中宋" panose="02010600040101010101" charset="-122"/>
              <a:ea typeface="华文中宋" panose="02010600040101010101" charset="-122"/>
            </a:endParaRPr>
          </a:p>
          <a:p>
            <a:pPr marL="0" indent="0">
              <a:lnSpc>
                <a:spcPct val="150000"/>
              </a:lnSpc>
              <a:buNone/>
            </a:pPr>
            <a:r>
              <a:rPr lang="en-US" altLang="zh-CN" sz="2000" dirty="0">
                <a:solidFill>
                  <a:schemeClr val="tx1"/>
                </a:solidFill>
                <a:latin typeface="华文中宋" panose="02010600040101010101" charset="-122"/>
                <a:ea typeface="华文中宋" panose="02010600040101010101" charset="-122"/>
              </a:rPr>
              <a:t>3. </a:t>
            </a:r>
            <a:r>
              <a:rPr lang="en-US" altLang="zh-CN" sz="2000" b="1" dirty="0">
                <a:solidFill>
                  <a:srgbClr val="FF0000"/>
                </a:solidFill>
                <a:latin typeface="华文中宋" panose="02010600040101010101" charset="-122"/>
                <a:ea typeface="华文中宋" panose="02010600040101010101" charset="-122"/>
              </a:rPr>
              <a:t>5</a:t>
            </a:r>
            <a:r>
              <a:rPr lang="zh-CN" altLang="en-US" sz="2000" b="1" dirty="0">
                <a:solidFill>
                  <a:srgbClr val="FF0000"/>
                </a:solidFill>
                <a:latin typeface="华文中宋" panose="02010600040101010101" charset="-122"/>
                <a:ea typeface="华文中宋" panose="02010600040101010101" charset="-122"/>
              </a:rPr>
              <a:t>月</a:t>
            </a:r>
            <a:r>
              <a:rPr lang="en-US" altLang="zh-CN" sz="2000" b="1" dirty="0">
                <a:solidFill>
                  <a:srgbClr val="FF0000"/>
                </a:solidFill>
                <a:latin typeface="华文中宋" panose="02010600040101010101" charset="-122"/>
                <a:ea typeface="华文中宋" panose="02010600040101010101" charset="-122"/>
              </a:rPr>
              <a:t>6</a:t>
            </a:r>
            <a:r>
              <a:rPr lang="zh-CN" altLang="en-US" sz="2000" b="1" dirty="0">
                <a:solidFill>
                  <a:srgbClr val="FF0000"/>
                </a:solidFill>
                <a:latin typeface="华文中宋" panose="02010600040101010101" charset="-122"/>
                <a:ea typeface="华文中宋" panose="02010600040101010101" charset="-122"/>
              </a:rPr>
              <a:t>日中午</a:t>
            </a:r>
            <a:r>
              <a:rPr lang="en-US" altLang="zh-CN" sz="2000" b="1" dirty="0">
                <a:solidFill>
                  <a:srgbClr val="FF0000"/>
                </a:solidFill>
                <a:latin typeface="华文中宋" panose="02010600040101010101" charset="-122"/>
                <a:ea typeface="华文中宋" panose="02010600040101010101" charset="-122"/>
              </a:rPr>
              <a:t>12:00</a:t>
            </a:r>
            <a:r>
              <a:rPr lang="zh-CN" altLang="en-US" sz="2000" dirty="0">
                <a:solidFill>
                  <a:schemeClr val="tx1"/>
                </a:solidFill>
                <a:latin typeface="华文中宋" panose="02010600040101010101" charset="-122"/>
                <a:ea typeface="华文中宋" panose="02010600040101010101" charset="-122"/>
              </a:rPr>
              <a:t>之前将程序代码、实验报告一并打包上传至邮箱。</a:t>
            </a:r>
            <a:endParaRPr lang="en-US" altLang="zh-CN" sz="2000" dirty="0">
              <a:solidFill>
                <a:schemeClr val="tx1"/>
              </a:solidFill>
              <a:latin typeface="华文中宋" panose="02010600040101010101" charset="-122"/>
              <a:ea typeface="华文中宋" panose="02010600040101010101" charset="-122"/>
            </a:endParaRPr>
          </a:p>
          <a:p>
            <a:pPr marL="0" indent="0">
              <a:lnSpc>
                <a:spcPct val="150000"/>
              </a:lnSpc>
              <a:buNone/>
            </a:pPr>
            <a:r>
              <a:rPr lang="en-US" altLang="zh-CN" sz="2000" dirty="0">
                <a:solidFill>
                  <a:schemeClr val="tx1"/>
                </a:solidFill>
                <a:latin typeface="华文中宋" panose="02010600040101010101" charset="-122"/>
                <a:ea typeface="华文中宋" panose="02010600040101010101" charset="-122"/>
              </a:rPr>
              <a:t>    </a:t>
            </a:r>
            <a:r>
              <a:rPr lang="zh-CN" altLang="en-US" sz="2000" dirty="0">
                <a:solidFill>
                  <a:schemeClr val="tx1"/>
                </a:solidFill>
                <a:latin typeface="华文中宋" panose="02010600040101010101" charset="-122"/>
                <a:ea typeface="华文中宋" panose="02010600040101010101" charset="-122"/>
                <a:sym typeface="+mn-ea"/>
              </a:rPr>
              <a:t>压缩包命名同实验报告</a:t>
            </a:r>
            <a:r>
              <a:rPr lang="en-US" altLang="zh-CN" sz="2000" dirty="0">
                <a:solidFill>
                  <a:schemeClr val="tx1"/>
                </a:solidFill>
                <a:latin typeface="华文中宋" panose="02010600040101010101" charset="-122"/>
                <a:ea typeface="华文中宋" panose="02010600040101010101" charset="-122"/>
              </a:rPr>
              <a:t>    </a:t>
            </a:r>
          </a:p>
          <a:p>
            <a:pPr marL="0" indent="0">
              <a:lnSpc>
                <a:spcPct val="150000"/>
              </a:lnSpc>
              <a:buNone/>
            </a:pPr>
            <a:r>
              <a:rPr lang="en-US" altLang="zh-CN" sz="2000" dirty="0">
                <a:solidFill>
                  <a:schemeClr val="tx1"/>
                </a:solidFill>
                <a:latin typeface="华文中宋" panose="02010600040101010101" charset="-122"/>
                <a:ea typeface="华文中宋" panose="02010600040101010101" charset="-122"/>
              </a:rPr>
              <a:t>    </a:t>
            </a:r>
            <a:r>
              <a:rPr lang="zh-CN" altLang="en-US" sz="2000" dirty="0">
                <a:solidFill>
                  <a:schemeClr val="tx1"/>
                </a:solidFill>
                <a:latin typeface="华文中宋" panose="02010600040101010101" charset="-122"/>
                <a:ea typeface="华文中宋" panose="02010600040101010101" charset="-122"/>
              </a:rPr>
              <a:t>邮箱：</a:t>
            </a:r>
            <a:r>
              <a:rPr lang="en-US" altLang="zh-CN" sz="2000" b="1" dirty="0">
                <a:solidFill>
                  <a:srgbClr val="FF0000"/>
                </a:solidFill>
                <a:latin typeface="华文中宋" panose="02010600040101010101" charset="-122"/>
                <a:ea typeface="华文中宋" panose="02010600040101010101" charset="-122"/>
              </a:rPr>
              <a:t>nlpspring2024@163.com</a:t>
            </a:r>
            <a:endParaRPr lang="en-US" altLang="zh-CN" sz="2000" dirty="0">
              <a:solidFill>
                <a:srgbClr val="FF0000"/>
              </a:solidFill>
              <a:latin typeface="华文中宋" panose="02010600040101010101" charset="-122"/>
              <a:ea typeface="华文中宋" panose="02010600040101010101" charset="-122"/>
            </a:endParaRPr>
          </a:p>
          <a:p>
            <a:pPr marL="0" indent="0">
              <a:lnSpc>
                <a:spcPct val="150000"/>
              </a:lnSpc>
              <a:buNone/>
            </a:pPr>
            <a:r>
              <a:rPr lang="en-US" altLang="zh-CN" sz="2000" dirty="0">
                <a:solidFill>
                  <a:schemeClr val="tx1"/>
                </a:solidFill>
                <a:latin typeface="华文中宋" panose="02010600040101010101" charset="-122"/>
                <a:ea typeface="华文中宋" panose="02010600040101010101" charset="-122"/>
              </a:rPr>
              <a:t>    </a:t>
            </a:r>
            <a:r>
              <a:rPr lang="zh-CN" altLang="en-US" sz="2000" dirty="0">
                <a:solidFill>
                  <a:schemeClr val="tx1"/>
                </a:solidFill>
                <a:latin typeface="华文中宋" panose="02010600040101010101" charset="-122"/>
                <a:ea typeface="华文中宋" panose="02010600040101010101" charset="-122"/>
              </a:rPr>
              <a:t>邮件主题：</a:t>
            </a:r>
            <a:r>
              <a:rPr lang="zh-CN" altLang="en-US" sz="2000" b="1" dirty="0">
                <a:solidFill>
                  <a:schemeClr val="tx1"/>
                </a:solidFill>
                <a:latin typeface="华文中宋" panose="02010600040101010101" charset="-122"/>
                <a:ea typeface="华文中宋" panose="02010600040101010101" charset="-122"/>
              </a:rPr>
              <a:t>姓名</a:t>
            </a:r>
            <a:r>
              <a:rPr lang="en-US" altLang="zh-CN" sz="2000" b="1" dirty="0">
                <a:solidFill>
                  <a:schemeClr val="tx1"/>
                </a:solidFill>
                <a:latin typeface="华文中宋" panose="02010600040101010101" charset="-122"/>
                <a:ea typeface="华文中宋" panose="02010600040101010101" charset="-122"/>
              </a:rPr>
              <a:t>+</a:t>
            </a:r>
            <a:r>
              <a:rPr lang="zh-CN" altLang="en-US" sz="2000" b="1" dirty="0">
                <a:solidFill>
                  <a:schemeClr val="tx1"/>
                </a:solidFill>
                <a:latin typeface="华文中宋" panose="02010600040101010101" charset="-122"/>
                <a:ea typeface="华文中宋" panose="02010600040101010101" charset="-122"/>
              </a:rPr>
              <a:t>实验序号</a:t>
            </a:r>
            <a:r>
              <a:rPr lang="en-US" altLang="zh-CN" sz="2000" dirty="0">
                <a:solidFill>
                  <a:schemeClr val="tx1"/>
                </a:solidFill>
                <a:latin typeface="华文中宋" panose="02010600040101010101" charset="-122"/>
                <a:ea typeface="华文中宋" panose="02010600040101010101" charset="-122"/>
              </a:rPr>
              <a:t>  </a:t>
            </a:r>
            <a:r>
              <a:rPr lang="zh-CN" altLang="en-US" sz="2000" dirty="0">
                <a:solidFill>
                  <a:schemeClr val="tx1"/>
                </a:solidFill>
                <a:latin typeface="华文中宋" panose="02010600040101010101" charset="-122"/>
                <a:ea typeface="华文中宋" panose="02010600040101010101" charset="-122"/>
              </a:rPr>
              <a:t>例：覃</a:t>
            </a:r>
            <a:r>
              <a:rPr lang="en-US" altLang="zh-CN" sz="2000" dirty="0">
                <a:solidFill>
                  <a:schemeClr val="tx1"/>
                </a:solidFill>
                <a:latin typeface="华文中宋" panose="02010600040101010101" charset="-122"/>
                <a:ea typeface="华文中宋" panose="02010600040101010101" charset="-122"/>
              </a:rPr>
              <a:t>xx</a:t>
            </a:r>
            <a:r>
              <a:rPr lang="zh-CN" altLang="en-US" sz="2000" dirty="0">
                <a:solidFill>
                  <a:schemeClr val="tx1"/>
                </a:solidFill>
                <a:latin typeface="华文中宋" panose="02010600040101010101" charset="-122"/>
                <a:ea typeface="华文中宋" panose="02010600040101010101" charset="-122"/>
              </a:rPr>
              <a:t>实验二</a:t>
            </a:r>
            <a:endParaRPr lang="en-US" altLang="zh-CN" sz="2000" dirty="0">
              <a:solidFill>
                <a:schemeClr val="tx1"/>
              </a:solidFill>
              <a:latin typeface="华文中宋" panose="02010600040101010101" charset="-122"/>
              <a:ea typeface="华文中宋" panose="02010600040101010101" charset="-12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a:xfrm>
            <a:off x="998621" y="98848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latin typeface="华文中宋" panose="02010600040101010101" charset="-122"/>
                <a:ea typeface="华文中宋" panose="02010600040101010101" charset="-122"/>
                <a:cs typeface="华文中宋" panose="02010600040101010101" charset="-122"/>
              </a:rPr>
              <a:t>下载</a:t>
            </a:r>
            <a:r>
              <a:rPr lang="en-US" altLang="zh-CN" sz="2400" dirty="0" err="1">
                <a:latin typeface="华文中宋" panose="02010600040101010101" charset="-122"/>
                <a:ea typeface="华文中宋" panose="02010600040101010101" charset="-122"/>
                <a:cs typeface="华文中宋" panose="02010600040101010101" charset="-122"/>
              </a:rPr>
              <a:t>pycharm</a:t>
            </a:r>
            <a:r>
              <a:rPr lang="zh-CN" altLang="en-US" sz="2400" dirty="0">
                <a:latin typeface="华文中宋" panose="02010600040101010101" charset="-122"/>
                <a:ea typeface="华文中宋" panose="02010600040101010101" charset="-122"/>
                <a:cs typeface="华文中宋" panose="02010600040101010101" charset="-122"/>
              </a:rPr>
              <a:t>，下载社区版，也可下载专业版，经过学生认证后也可免费使用。下载链接：</a:t>
            </a:r>
          </a:p>
          <a:p>
            <a:pPr marL="0" indent="0">
              <a:buNone/>
            </a:pPr>
            <a:r>
              <a:rPr lang="en-US" altLang="zh-CN" b="0" i="0" u="none" strike="noStrike" dirty="0">
                <a:solidFill>
                  <a:srgbClr val="4EA1DB"/>
                </a:solidFill>
                <a:effectLst/>
                <a:latin typeface="Times New Roman" panose="02020603050405020304" pitchFamily="18" charset="0"/>
                <a:cs typeface="Times New Roman" panose="02020603050405020304" pitchFamily="18" charset="0"/>
                <a:hlinkClick r:id="rId3"/>
              </a:rPr>
              <a:t>https://www.jetbrains.com/pycharm/download/#section=windows</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custDataLst>
              <p:tags r:id="rId1"/>
            </p:custDataLst>
          </p:nvPr>
        </p:nvPicPr>
        <p:blipFill>
          <a:blip r:embed="rId4"/>
          <a:stretch>
            <a:fillRect/>
          </a:stretch>
        </p:blipFill>
        <p:spPr>
          <a:xfrm>
            <a:off x="2206625" y="2402205"/>
            <a:ext cx="7162800" cy="418592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a:xfrm>
            <a:off x="998621" y="98848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latin typeface="华文中宋" panose="02010600040101010101" charset="-122"/>
                <a:ea typeface="华文中宋" panose="02010600040101010101" charset="-122"/>
                <a:cs typeface="华文中宋" panose="02010600040101010101" charset="-122"/>
              </a:rPr>
              <a:t>安装时选择自己安装路径，勾选如下选项，其他的全部默认即可。安装完后启动</a:t>
            </a:r>
            <a:r>
              <a:rPr lang="en-US" altLang="zh-CN" sz="2400" dirty="0" err="1">
                <a:latin typeface="华文中宋" panose="02010600040101010101" charset="-122"/>
                <a:ea typeface="华文中宋" panose="02010600040101010101" charset="-122"/>
                <a:cs typeface="华文中宋" panose="02010600040101010101" charset="-122"/>
              </a:rPr>
              <a:t>pycharm</a:t>
            </a:r>
            <a:endParaRPr lang="zh-CN" altLang="en-US" sz="2400" dirty="0">
              <a:latin typeface="华文中宋" panose="02010600040101010101" charset="-122"/>
              <a:ea typeface="华文中宋" panose="02010600040101010101" charset="-122"/>
              <a:cs typeface="华文中宋" panose="02010600040101010101" charset="-122"/>
            </a:endParaRPr>
          </a:p>
        </p:txBody>
      </p:sp>
      <p:pic>
        <p:nvPicPr>
          <p:cNvPr id="4" name="图片 3"/>
          <p:cNvPicPr>
            <a:picLocks noChangeAspect="1"/>
          </p:cNvPicPr>
          <p:nvPr/>
        </p:nvPicPr>
        <p:blipFill>
          <a:blip r:embed="rId2"/>
          <a:stretch>
            <a:fillRect/>
          </a:stretch>
        </p:blipFill>
        <p:spPr>
          <a:xfrm>
            <a:off x="2507615" y="1886585"/>
            <a:ext cx="6859905" cy="47339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a:xfrm>
            <a:off x="838200" y="49959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华文中宋" panose="02010600040101010101" charset="-122"/>
                <a:ea typeface="华文中宋" panose="02010600040101010101" charset="-122"/>
                <a:cs typeface="华文中宋" panose="02010600040101010101" charset="-122"/>
              </a:rPr>
              <a:t>新建项目后即可开始写</a:t>
            </a:r>
            <a:r>
              <a:rPr lang="en-US" altLang="zh-CN" dirty="0">
                <a:latin typeface="华文中宋" panose="02010600040101010101" charset="-122"/>
                <a:ea typeface="华文中宋" panose="02010600040101010101" charset="-122"/>
                <a:cs typeface="华文中宋" panose="02010600040101010101" charset="-122"/>
              </a:rPr>
              <a:t>python</a:t>
            </a:r>
            <a:r>
              <a:rPr lang="zh-CN" altLang="en-US" dirty="0">
                <a:latin typeface="华文中宋" panose="02010600040101010101" charset="-122"/>
                <a:ea typeface="华文中宋" panose="02010600040101010101" charset="-122"/>
                <a:cs typeface="华文中宋" panose="02010600040101010101" charset="-122"/>
              </a:rPr>
              <a:t>代码</a:t>
            </a:r>
            <a:endParaRPr lang="en-US" altLang="zh-CN" dirty="0"/>
          </a:p>
          <a:p>
            <a:pPr marL="0" indent="0">
              <a:buNone/>
            </a:pPr>
            <a:endParaRPr lang="zh-CN" altLang="en-US" dirty="0"/>
          </a:p>
        </p:txBody>
      </p:sp>
      <p:sp>
        <p:nvSpPr>
          <p:cNvPr id="16" name="文本框 15"/>
          <p:cNvSpPr txBox="1"/>
          <p:nvPr/>
        </p:nvSpPr>
        <p:spPr>
          <a:xfrm>
            <a:off x="7218351" y="2512300"/>
            <a:ext cx="4182701" cy="646331"/>
          </a:xfrm>
          <a:prstGeom prst="rect">
            <a:avLst/>
          </a:prstGeom>
          <a:noFill/>
        </p:spPr>
        <p:txBody>
          <a:bodyPr wrap="square" rtlCol="0">
            <a:spAutoFit/>
          </a:bodyPr>
          <a:lstStyle/>
          <a:p>
            <a:endParaRPr lang="en-US" altLang="zh-CN" dirty="0"/>
          </a:p>
          <a:p>
            <a:r>
              <a:rPr lang="zh-CN" altLang="en-US" dirty="0">
                <a:solidFill>
                  <a:srgbClr val="FF0000"/>
                </a:solidFill>
              </a:rPr>
              <a:t>此处选择你安装好的</a:t>
            </a:r>
            <a:r>
              <a:rPr lang="en-US" altLang="zh-CN" dirty="0">
                <a:solidFill>
                  <a:srgbClr val="FF0000"/>
                </a:solidFill>
              </a:rPr>
              <a:t>python3.9</a:t>
            </a:r>
            <a:r>
              <a:rPr lang="zh-CN" altLang="en-US" dirty="0">
                <a:solidFill>
                  <a:srgbClr val="FF0000"/>
                </a:solidFill>
              </a:rPr>
              <a:t>即可</a:t>
            </a:r>
          </a:p>
        </p:txBody>
      </p:sp>
      <p:pic>
        <p:nvPicPr>
          <p:cNvPr id="3" name="图片 2"/>
          <p:cNvPicPr>
            <a:picLocks noChangeAspect="1"/>
          </p:cNvPicPr>
          <p:nvPr/>
        </p:nvPicPr>
        <p:blipFill>
          <a:blip r:embed="rId2"/>
          <a:stretch>
            <a:fillRect/>
          </a:stretch>
        </p:blipFill>
        <p:spPr>
          <a:xfrm>
            <a:off x="498939" y="1184767"/>
            <a:ext cx="11447619" cy="512380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AI</a:t>
            </a:r>
            <a:r>
              <a:rPr lang="zh-CN" altLang="en-US" sz="2800" dirty="0"/>
              <a:t>开发基本流程</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9775" y="1398010"/>
            <a:ext cx="9842500" cy="1105245"/>
          </a:xfr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600" y="2766097"/>
            <a:ext cx="10230597" cy="22966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华为昇腾全栈</a:t>
            </a:r>
            <a:r>
              <a:rPr lang="en-US" altLang="zh-CN" sz="2800" dirty="0"/>
              <a:t>AI</a:t>
            </a:r>
            <a:r>
              <a:rPr lang="zh-CN" altLang="en-US" sz="2800" dirty="0"/>
              <a:t>软硬件平台</a:t>
            </a:r>
            <a:r>
              <a:rPr lang="en-US" altLang="zh-CN" sz="2800" dirty="0"/>
              <a:t>-</a:t>
            </a:r>
            <a:r>
              <a:rPr lang="zh-CN" altLang="en-US" sz="2800" dirty="0"/>
              <a:t>构筑智能世界的基石</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516" y="1932889"/>
            <a:ext cx="10390980" cy="4639875"/>
          </a:xfrm>
        </p:spPr>
      </p:pic>
      <p:sp>
        <p:nvSpPr>
          <p:cNvPr id="4" name="文本框 3"/>
          <p:cNvSpPr txBox="1"/>
          <p:nvPr/>
        </p:nvSpPr>
        <p:spPr>
          <a:xfrm>
            <a:off x="675075" y="1438778"/>
            <a:ext cx="10969200" cy="369332"/>
          </a:xfrm>
          <a:prstGeom prst="rect">
            <a:avLst/>
          </a:prstGeom>
          <a:noFill/>
        </p:spPr>
        <p:txBody>
          <a:bodyPr wrap="square">
            <a:spAutoFit/>
          </a:bodyPr>
          <a:lstStyle/>
          <a:p>
            <a:pPr marL="285750" indent="-285750">
              <a:buFont typeface="Wingdings" panose="05000000000000000000" pitchFamily="2" charset="2"/>
              <a:buChar char="l"/>
            </a:pPr>
            <a:r>
              <a:rPr lang="zh-CN" altLang="zh-CN" sz="1800" kern="100" dirty="0">
                <a:solidFill>
                  <a:srgbClr val="474747"/>
                </a:solidFill>
                <a:effectLst/>
                <a:highlight>
                  <a:srgbClr val="FFFFFF"/>
                </a:highlight>
                <a:latin typeface="华文中宋" panose="02010600040101010101" charset="-122"/>
                <a:ea typeface="华文中宋" panose="02010600040101010101" charset="-122"/>
                <a:cs typeface="Times New Roman" panose="02020603050405020304" pitchFamily="18" charset="0"/>
              </a:rPr>
              <a:t>华为昇腾是首个覆盖全场景人工智能（</a:t>
            </a:r>
            <a:r>
              <a:rPr lang="en-US" altLang="zh-CN" sz="1800" kern="100" dirty="0">
                <a:solidFill>
                  <a:srgbClr val="474747"/>
                </a:solidFill>
                <a:effectLst/>
                <a:highlight>
                  <a:srgbClr val="FFFFFF"/>
                </a:highlight>
                <a:latin typeface="华文中宋" panose="02010600040101010101" charset="-122"/>
                <a:ea typeface="华文中宋" panose="02010600040101010101" charset="-122"/>
                <a:cs typeface="Times New Roman" panose="02020603050405020304" pitchFamily="18" charset="0"/>
              </a:rPr>
              <a:t>Ascend</a:t>
            </a:r>
            <a:r>
              <a:rPr lang="zh-CN" altLang="zh-CN" sz="1800" kern="100" dirty="0">
                <a:solidFill>
                  <a:srgbClr val="474747"/>
                </a:solidFill>
                <a:effectLst/>
                <a:highlight>
                  <a:srgbClr val="FFFFFF"/>
                </a:highlight>
                <a:latin typeface="华文中宋" panose="02010600040101010101" charset="-122"/>
                <a:ea typeface="华文中宋" panose="02010600040101010101" charset="-122"/>
                <a:cs typeface="Times New Roman" panose="02020603050405020304" pitchFamily="18" charset="0"/>
              </a:rPr>
              <a:t>）系列处理器以及基于华为昇腾全栈技术的产品和云服务。</a:t>
            </a:r>
            <a:endParaRPr lang="zh-CN" altLang="en-US" dirty="0">
              <a:latin typeface="华文中宋" panose="02010600040101010101" charset="-122"/>
              <a:ea typeface="华文中宋" panose="0201060004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Ascend AI</a:t>
            </a:r>
            <a:r>
              <a:rPr lang="zh-CN" altLang="en-US" sz="2800" dirty="0"/>
              <a:t>处理器，为计算注入强劲的智能因子</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8400" y="1504950"/>
            <a:ext cx="10708781" cy="4744650"/>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Atlas</a:t>
            </a:r>
            <a:r>
              <a:rPr lang="zh-CN" altLang="en-US" sz="2800" dirty="0"/>
              <a:t>人工智能计算平台全景图</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2075" y="1653761"/>
            <a:ext cx="10969625" cy="4109278"/>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Atlas</a:t>
            </a:r>
            <a:r>
              <a:rPr lang="zh-CN" altLang="en-US" sz="2800" dirty="0"/>
              <a:t>加速</a:t>
            </a:r>
            <a:r>
              <a:rPr lang="en-US" altLang="zh-CN" sz="2800" dirty="0"/>
              <a:t>AI</a:t>
            </a:r>
            <a:r>
              <a:rPr lang="zh-CN" altLang="en-US" sz="2800" dirty="0"/>
              <a:t>模型训练，构建丰富应用</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0627" y="1490275"/>
            <a:ext cx="10165297" cy="4759325"/>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3625" y="456000"/>
            <a:ext cx="10969200" cy="705600"/>
          </a:xfrm>
        </p:spPr>
        <p:txBody>
          <a:bodyPr>
            <a:normAutofit/>
          </a:bodyPr>
          <a:lstStyle/>
          <a:p>
            <a:r>
              <a:rPr lang="en-US" altLang="zh-CN" sz="2800" dirty="0"/>
              <a:t>CANN</a:t>
            </a:r>
            <a:r>
              <a:rPr lang="zh-CN" altLang="en-US" sz="2800" dirty="0"/>
              <a:t>提供高性能算子库和自定义算子开发工具</a:t>
            </a:r>
          </a:p>
        </p:txBody>
      </p:sp>
      <p:pic>
        <p:nvPicPr>
          <p:cNvPr id="5" name="内容占位符 4"/>
          <p:cNvPicPr>
            <a:picLocks noGrp="1" noChangeAspect="1"/>
          </p:cNvPicPr>
          <p:nvPr>
            <p:ph idx="1"/>
          </p:nvPr>
        </p:nvPicPr>
        <p:blipFill rotWithShape="1">
          <a:blip r:embed="rId3">
            <a:extLst>
              <a:ext uri="{28A0092B-C50C-407E-A947-70E740481C1C}">
                <a14:useLocalDpi xmlns:a14="http://schemas.microsoft.com/office/drawing/2010/main" val="0"/>
              </a:ext>
            </a:extLst>
          </a:blip>
          <a:srcRect b="1117"/>
          <a:stretch>
            <a:fillRect/>
          </a:stretch>
        </p:blipFill>
        <p:spPr>
          <a:xfrm>
            <a:off x="307874" y="1314000"/>
            <a:ext cx="11576251" cy="5315400"/>
          </a:xfr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036b56c0-6732-4bd8-b8c2-58e2bc435332"/>
  <p:tag name="COMMONDATA" val="eyJoZGlkIjoiYzMzNWFhMmNlZDRhMjYxZDIyMjE4NWI2MjI4MjY5ODM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127.500787401575,&quot;width&quot;:3390.4362204724407}"/>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6760,&quot;width&quot;:13480}"/>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539.182677165354,&quot;width&quot;:11188.60157480315}"/>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1443</Words>
  <Application>Microsoft Office PowerPoint</Application>
  <PresentationFormat>宽屏</PresentationFormat>
  <Paragraphs>112</Paragraphs>
  <Slides>33</Slides>
  <Notes>24</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33</vt:i4>
      </vt:variant>
    </vt:vector>
  </HeadingPairs>
  <TitlesOfParts>
    <vt:vector size="43" baseType="lpstr">
      <vt:lpstr>等线</vt:lpstr>
      <vt:lpstr>等线 Light</vt:lpstr>
      <vt:lpstr>华文中宋</vt:lpstr>
      <vt:lpstr>微软雅黑</vt:lpstr>
      <vt:lpstr>Arial</vt:lpstr>
      <vt:lpstr>Calibri</vt:lpstr>
      <vt:lpstr>Times New Roman</vt:lpstr>
      <vt:lpstr>Wingdings</vt:lpstr>
      <vt:lpstr>Office 主题​​</vt:lpstr>
      <vt:lpstr>1_Office 主题​​</vt:lpstr>
      <vt:lpstr>PowerPoint 演示文稿</vt:lpstr>
      <vt:lpstr>AI涉及的子领域</vt:lpstr>
      <vt:lpstr>人工智能产业生态</vt:lpstr>
      <vt:lpstr>AI开发基本流程</vt:lpstr>
      <vt:lpstr>华为昇腾全栈AI软硬件平台-构筑智能世界的基石</vt:lpstr>
      <vt:lpstr>Ascend AI处理器，为计算注入强劲的智能因子</vt:lpstr>
      <vt:lpstr>Atlas人工智能计算平台全景图</vt:lpstr>
      <vt:lpstr>Atlas加速AI模型训练，构建丰富应用</vt:lpstr>
      <vt:lpstr>CANN提供高性能算子库和自定义算子开发工具</vt:lpstr>
      <vt:lpstr>CANN是基于以下核心思想而设计： </vt:lpstr>
      <vt:lpstr>MindSpore支持全场景AI计算框架</vt:lpstr>
      <vt:lpstr>基于昇腾310的Atlas产品在行业广泛应用</vt:lpstr>
      <vt:lpstr>PowerPoint 演示文稿</vt:lpstr>
      <vt:lpstr>Miniconda/Anaconda</vt:lpstr>
      <vt:lpstr>安装Anaconda/miniconda</vt:lpstr>
      <vt:lpstr>PowerPoint 演示文稿</vt:lpstr>
      <vt:lpstr>常用的conda命令</vt:lpstr>
      <vt:lpstr>常用的conda命令</vt:lpstr>
      <vt:lpstr>安装mindspore</vt:lpstr>
      <vt:lpstr>安装mindspore</vt:lpstr>
      <vt:lpstr>使用VScode、pycharm等创建项目</vt:lpstr>
      <vt:lpstr>启动 notebook</vt:lpstr>
      <vt:lpstr>新建Notebook</vt:lpstr>
      <vt:lpstr>PowerPoint 演示文稿</vt:lpstr>
      <vt:lpstr>使用mindspore搭建神经网络</vt:lpstr>
      <vt:lpstr>LeNet5网络模型</vt:lpstr>
      <vt:lpstr>PowerPoint 演示文稿</vt:lpstr>
      <vt:lpstr>卷积操作</vt:lpstr>
      <vt:lpstr>池化操作</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覃萍萍</dc:creator>
  <cp:lastModifiedBy>萍萍 覃</cp:lastModifiedBy>
  <cp:revision>213</cp:revision>
  <dcterms:created xsi:type="dcterms:W3CDTF">2019-06-19T02:08:00Z</dcterms:created>
  <dcterms:modified xsi:type="dcterms:W3CDTF">2024-04-29T00:26:34Z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221F7BA9F8E84DF5ACE2872373CBE3AB</vt:lpwstr>
  </property>
</Properties>
</file>